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 id="2147483652" r:id="rId2"/>
    <p:sldMasterId id="2147483665" r:id="rId3"/>
  </p:sldMasterIdLst>
  <p:notesMasterIdLst>
    <p:notesMasterId r:id="rId27"/>
  </p:notesMasterIdLst>
  <p:sldIdLst>
    <p:sldId id="256" r:id="rId4"/>
    <p:sldId id="278" r:id="rId5"/>
    <p:sldId id="277" r:id="rId6"/>
    <p:sldId id="257" r:id="rId7"/>
    <p:sldId id="259" r:id="rId8"/>
    <p:sldId id="274" r:id="rId9"/>
    <p:sldId id="275" r:id="rId10"/>
    <p:sldId id="276" r:id="rId11"/>
    <p:sldId id="258" r:id="rId12"/>
    <p:sldId id="260" r:id="rId13"/>
    <p:sldId id="263" r:id="rId14"/>
    <p:sldId id="261" r:id="rId15"/>
    <p:sldId id="262" r:id="rId16"/>
    <p:sldId id="264" r:id="rId17"/>
    <p:sldId id="265" r:id="rId18"/>
    <p:sldId id="266" r:id="rId19"/>
    <p:sldId id="267" r:id="rId20"/>
    <p:sldId id="268" r:id="rId21"/>
    <p:sldId id="269" r:id="rId22"/>
    <p:sldId id="270" r:id="rId23"/>
    <p:sldId id="271" r:id="rId24"/>
    <p:sldId id="272" r:id="rId25"/>
    <p:sldId id="273"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2E8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193"/>
    <p:restoredTop sz="94647"/>
  </p:normalViewPr>
  <p:slideViewPr>
    <p:cSldViewPr snapToGrid="0" snapToObjects="1" showGuides="1">
      <p:cViewPr varScale="1">
        <p:scale>
          <a:sx n="74" d="100"/>
          <a:sy n="74" d="100"/>
        </p:scale>
        <p:origin x="84" y="1188"/>
      </p:cViewPr>
      <p:guideLst>
        <p:guide orient="horz" pos="2160"/>
        <p:guide pos="3840"/>
      </p:guideLst>
    </p:cSldViewPr>
  </p:slideViewPr>
  <p:notesTextViewPr>
    <p:cViewPr>
      <p:scale>
        <a:sx n="100" d="100"/>
        <a:sy n="100" d="100"/>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7E6934-8BC9-4A4A-AFB2-3279E2016B89}" type="datetimeFigureOut">
              <a:rPr lang="en-US" smtClean="0"/>
              <a:t>8/6/2019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38F811-AB8E-934C-967F-6CB30A935078}" type="slidenum">
              <a:rPr lang="en-US" smtClean="0"/>
              <a:t>‹#›</a:t>
            </a:fld>
            <a:endParaRPr lang="en-US"/>
          </a:p>
        </p:txBody>
      </p:sp>
    </p:spTree>
    <p:extLst>
      <p:ext uri="{BB962C8B-B14F-4D97-AF65-F5344CB8AC3E}">
        <p14:creationId xmlns:p14="http://schemas.microsoft.com/office/powerpoint/2010/main" val="3368752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eader + Subheader + Content">
    <p:bg>
      <p:bgPr>
        <a:solidFill>
          <a:srgbClr val="4B2E8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DD3C0D-F322-4EB1-A608-D0EC15E25B5F}"/>
              </a:ext>
            </a:extLst>
          </p:cNvPr>
          <p:cNvPicPr>
            <a:picLocks noChangeAspect="1"/>
          </p:cNvPicPr>
          <p:nvPr userDrawn="1"/>
        </p:nvPicPr>
        <p:blipFill>
          <a:blip r:embed="rId2"/>
          <a:stretch>
            <a:fillRect/>
          </a:stretch>
        </p:blipFill>
        <p:spPr>
          <a:xfrm rot="16200000">
            <a:off x="-2230729" y="3778550"/>
            <a:ext cx="5474947" cy="711362"/>
          </a:xfrm>
          <a:prstGeom prst="rect">
            <a:avLst/>
          </a:prstGeom>
        </p:spPr>
      </p:pic>
      <p:sp>
        <p:nvSpPr>
          <p:cNvPr id="3" name="Text Placeholder 5"/>
          <p:cNvSpPr>
            <a:spLocks noGrp="1"/>
          </p:cNvSpPr>
          <p:nvPr>
            <p:ph type="body" sz="quarter" idx="10" hasCustomPrompt="1"/>
          </p:nvPr>
        </p:nvSpPr>
        <p:spPr>
          <a:xfrm>
            <a:off x="895676" y="371510"/>
            <a:ext cx="10912883" cy="991998"/>
          </a:xfrm>
          <a:prstGeom prst="rect">
            <a:avLst/>
          </a:prstGeom>
        </p:spPr>
        <p:txBody>
          <a:bodyPr>
            <a:normAutofit/>
          </a:bodyPr>
          <a:lstStyle>
            <a:lvl1pPr marL="0" indent="0">
              <a:lnSpc>
                <a:spcPct val="90000"/>
              </a:lnSpc>
              <a:buNone/>
              <a:defRPr sz="3000" b="0" i="0" baseline="0">
                <a:solidFill>
                  <a:srgbClr val="E8D3A2"/>
                </a:solidFill>
                <a:latin typeface="Encode Sans Normal Black"/>
                <a:cs typeface="Encode Sans Normal Black"/>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THIS BOX IS FOR A HEADER</a:t>
            </a:r>
          </a:p>
          <a:p>
            <a:pPr lvl="0"/>
            <a:r>
              <a:rPr lang="en-US" dirty="0"/>
              <a:t>(Font: sans serif, all-cap, bold, 30pt.)</a:t>
            </a:r>
          </a:p>
        </p:txBody>
      </p:sp>
      <p:sp>
        <p:nvSpPr>
          <p:cNvPr id="7" name="Chart Placeholder 11"/>
          <p:cNvSpPr>
            <a:spLocks noGrp="1"/>
          </p:cNvSpPr>
          <p:nvPr>
            <p:ph type="chart" sz="quarter" idx="12" hasCustomPrompt="1"/>
          </p:nvPr>
        </p:nvSpPr>
        <p:spPr>
          <a:xfrm>
            <a:off x="1022351" y="1736725"/>
            <a:ext cx="10695516" cy="4432300"/>
          </a:xfrm>
          <a:prstGeom prst="rect">
            <a:avLst/>
          </a:prstGeom>
        </p:spPr>
        <p:txBody>
          <a:bodyPr>
            <a:normAutofit/>
          </a:bodyPr>
          <a:lstStyle>
            <a:lvl1pPr marL="0" indent="0">
              <a:buNone/>
              <a:defRPr sz="2400" b="0" i="0" baseline="0">
                <a:solidFill>
                  <a:schemeClr val="accent2">
                    <a:lumMod val="60000"/>
                    <a:lumOff val="40000"/>
                  </a:schemeClr>
                </a:solidFill>
                <a:latin typeface="Open Sans Light"/>
                <a:cs typeface="Open Sans Light"/>
              </a:defRPr>
            </a:lvl1pPr>
          </a:lstStyle>
          <a:p>
            <a:r>
              <a:rPr lang="en-US" dirty="0"/>
              <a:t>Photos / Graphics Here</a:t>
            </a:r>
          </a:p>
        </p:txBody>
      </p:sp>
    </p:spTree>
    <p:extLst>
      <p:ext uri="{BB962C8B-B14F-4D97-AF65-F5344CB8AC3E}">
        <p14:creationId xmlns:p14="http://schemas.microsoft.com/office/powerpoint/2010/main" val="276924056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er +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8F6E87-02F4-42CA-879A-87C2BB015E74}"/>
              </a:ext>
            </a:extLst>
          </p:cNvPr>
          <p:cNvPicPr>
            <a:picLocks noChangeAspect="1"/>
          </p:cNvPicPr>
          <p:nvPr userDrawn="1"/>
        </p:nvPicPr>
        <p:blipFill>
          <a:blip r:embed="rId2"/>
          <a:stretch>
            <a:fillRect/>
          </a:stretch>
        </p:blipFill>
        <p:spPr>
          <a:xfrm rot="16200000">
            <a:off x="-2298207" y="3703521"/>
            <a:ext cx="5593855" cy="726812"/>
          </a:xfrm>
          <a:prstGeom prst="rect">
            <a:avLst/>
          </a:prstGeom>
        </p:spPr>
      </p:pic>
      <p:sp>
        <p:nvSpPr>
          <p:cNvPr id="5" name="Text Placeholder 5"/>
          <p:cNvSpPr>
            <a:spLocks noGrp="1"/>
          </p:cNvSpPr>
          <p:nvPr>
            <p:ph type="body" sz="quarter" idx="10" hasCustomPrompt="1"/>
          </p:nvPr>
        </p:nvSpPr>
        <p:spPr>
          <a:xfrm>
            <a:off x="895676" y="371510"/>
            <a:ext cx="10912883" cy="991998"/>
          </a:xfrm>
          <a:prstGeom prst="rect">
            <a:avLst/>
          </a:prstGeom>
        </p:spPr>
        <p:txBody>
          <a:bodyPr>
            <a:normAutofit/>
          </a:bodyPr>
          <a:lstStyle>
            <a:lvl1pPr marL="0" indent="0">
              <a:lnSpc>
                <a:spcPct val="90000"/>
              </a:lnSpc>
              <a:buNone/>
              <a:defRPr sz="3000" b="0" i="0" baseline="0">
                <a:solidFill>
                  <a:schemeClr val="tx1"/>
                </a:solidFill>
                <a:latin typeface="Encode Sans Normal Black"/>
                <a:cs typeface="Encode Sans Normal Black"/>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THIS BOX IS FOR A HEADER</a:t>
            </a:r>
          </a:p>
          <a:p>
            <a:pPr lvl="0"/>
            <a:r>
              <a:rPr lang="en-US" dirty="0"/>
              <a:t>(Font: sans serif, all-cap, bold, 30pt.)</a:t>
            </a:r>
          </a:p>
        </p:txBody>
      </p:sp>
      <p:sp>
        <p:nvSpPr>
          <p:cNvPr id="6" name="Chart Placeholder 11"/>
          <p:cNvSpPr>
            <a:spLocks noGrp="1"/>
          </p:cNvSpPr>
          <p:nvPr>
            <p:ph type="chart" sz="quarter" idx="12" hasCustomPrompt="1"/>
          </p:nvPr>
        </p:nvSpPr>
        <p:spPr>
          <a:xfrm>
            <a:off x="1022351" y="1736725"/>
            <a:ext cx="10695516" cy="4432300"/>
          </a:xfrm>
          <a:prstGeom prst="rect">
            <a:avLst/>
          </a:prstGeom>
        </p:spPr>
        <p:txBody>
          <a:bodyPr>
            <a:normAutofit/>
          </a:bodyPr>
          <a:lstStyle>
            <a:lvl1pPr marL="0" indent="0">
              <a:buNone/>
              <a:defRPr sz="2400" b="0" i="0" baseline="0">
                <a:solidFill>
                  <a:schemeClr val="tx1"/>
                </a:solidFill>
                <a:latin typeface="Open Sans Light"/>
                <a:cs typeface="Open Sans Light"/>
              </a:defRPr>
            </a:lvl1pPr>
          </a:lstStyle>
          <a:p>
            <a:r>
              <a:rPr lang="en-US" dirty="0"/>
              <a:t>Photos / Graphics Here</a:t>
            </a:r>
          </a:p>
        </p:txBody>
      </p:sp>
    </p:spTree>
    <p:extLst>
      <p:ext uri="{BB962C8B-B14F-4D97-AF65-F5344CB8AC3E}">
        <p14:creationId xmlns:p14="http://schemas.microsoft.com/office/powerpoint/2010/main" val="145022041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er + Content">
    <p:spTree>
      <p:nvGrpSpPr>
        <p:cNvPr id="1" name=""/>
        <p:cNvGrpSpPr/>
        <p:nvPr/>
      </p:nvGrpSpPr>
      <p:grpSpPr>
        <a:xfrm>
          <a:off x="0" y="0"/>
          <a:ext cx="0" cy="0"/>
          <a:chOff x="0" y="0"/>
          <a:chExt cx="0" cy="0"/>
        </a:xfrm>
      </p:grpSpPr>
      <p:sp>
        <p:nvSpPr>
          <p:cNvPr id="5" name="Text Placeholder 5"/>
          <p:cNvSpPr>
            <a:spLocks noGrp="1"/>
          </p:cNvSpPr>
          <p:nvPr>
            <p:ph type="body" sz="quarter" idx="10" hasCustomPrompt="1"/>
          </p:nvPr>
        </p:nvSpPr>
        <p:spPr>
          <a:xfrm>
            <a:off x="895676" y="371510"/>
            <a:ext cx="10912883" cy="991998"/>
          </a:xfrm>
          <a:prstGeom prst="rect">
            <a:avLst/>
          </a:prstGeom>
        </p:spPr>
        <p:txBody>
          <a:bodyPr>
            <a:normAutofit/>
          </a:bodyPr>
          <a:lstStyle>
            <a:lvl1pPr marL="0" indent="0">
              <a:lnSpc>
                <a:spcPct val="90000"/>
              </a:lnSpc>
              <a:buNone/>
              <a:defRPr sz="3000" b="0" i="0" baseline="0">
                <a:solidFill>
                  <a:schemeClr val="tx1"/>
                </a:solidFill>
                <a:latin typeface="Encode Sans Normal Black"/>
                <a:cs typeface="Encode Sans Normal Black"/>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THIS BOX IS FOR A HEADER</a:t>
            </a:r>
          </a:p>
          <a:p>
            <a:pPr lvl="0"/>
            <a:r>
              <a:rPr lang="en-US" dirty="0"/>
              <a:t>(Font: sans serif, all-cap, bold, 30pt.)</a:t>
            </a:r>
          </a:p>
        </p:txBody>
      </p:sp>
      <p:sp>
        <p:nvSpPr>
          <p:cNvPr id="6" name="Chart Placeholder 11"/>
          <p:cNvSpPr>
            <a:spLocks noGrp="1"/>
          </p:cNvSpPr>
          <p:nvPr>
            <p:ph type="chart" sz="quarter" idx="12" hasCustomPrompt="1"/>
          </p:nvPr>
        </p:nvSpPr>
        <p:spPr>
          <a:xfrm>
            <a:off x="1022351" y="1736725"/>
            <a:ext cx="10695516" cy="4432300"/>
          </a:xfrm>
          <a:prstGeom prst="rect">
            <a:avLst/>
          </a:prstGeom>
        </p:spPr>
        <p:txBody>
          <a:bodyPr>
            <a:normAutofit/>
          </a:bodyPr>
          <a:lstStyle>
            <a:lvl1pPr marL="0" indent="0">
              <a:buNone/>
              <a:defRPr sz="2400" b="0" i="0" baseline="0">
                <a:solidFill>
                  <a:schemeClr val="tx1"/>
                </a:solidFill>
                <a:latin typeface="Open Sans Light"/>
                <a:cs typeface="Open Sans Light"/>
              </a:defRPr>
            </a:lvl1pPr>
          </a:lstStyle>
          <a:p>
            <a:r>
              <a:rPr lang="en-US" dirty="0"/>
              <a:t>Photos / Graphics Here</a:t>
            </a:r>
          </a:p>
        </p:txBody>
      </p:sp>
      <p:pic>
        <p:nvPicPr>
          <p:cNvPr id="7" name="Picture 6">
            <a:extLst>
              <a:ext uri="{FF2B5EF4-FFF2-40B4-BE49-F238E27FC236}">
                <a16:creationId xmlns:a16="http://schemas.microsoft.com/office/drawing/2014/main" id="{4ABE06B0-4784-4D16-ABB1-020BC9C345B0}"/>
              </a:ext>
            </a:extLst>
          </p:cNvPr>
          <p:cNvPicPr>
            <a:picLocks noChangeAspect="1"/>
          </p:cNvPicPr>
          <p:nvPr userDrawn="1"/>
        </p:nvPicPr>
        <p:blipFill>
          <a:blip r:embed="rId2"/>
          <a:stretch>
            <a:fillRect/>
          </a:stretch>
        </p:blipFill>
        <p:spPr>
          <a:xfrm rot="16200000">
            <a:off x="-2298207" y="3703521"/>
            <a:ext cx="5593855" cy="726812"/>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3703096"/>
      </p:ext>
    </p:extLst>
  </p:cSld>
  <p:clrMap bg1="dk1" tx1="lt1" bg2="dk2" tx2="lt2" accent1="accent1" accent2="accent2" accent3="accent3" accent4="accent4" accent5="accent5" accent6="accent6" hlink="hlink" folHlink="folHlink"/>
  <p:sldLayoutIdLst>
    <p:sldLayoutId id="2147483659" r:id="rId1"/>
  </p:sldLayoutIdLst>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9868176"/>
      </p:ext>
    </p:extLst>
  </p:cSld>
  <p:clrMap bg1="lt1" tx1="dk1" bg2="lt2" tx2="dk2" accent1="accent1" accent2="accent2" accent3="accent3" accent4="accent4" accent5="accent5" accent6="accent6" hlink="hlink" folHlink="folHlink"/>
  <p:sldLayoutIdLst>
    <p:sldLayoutId id="2147483664" r:id="rId1"/>
  </p:sldLayoutIdLst>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1262324"/>
      </p:ext>
    </p:extLst>
  </p:cSld>
  <p:clrMap bg1="lt1" tx1="dk1" bg2="lt2" tx2="dk2" accent1="accent1" accent2="accent2" accent3="accent3" accent4="accent4" accent5="accent5" accent6="accent6" hlink="hlink" folHlink="folHlink"/>
  <p:sldLayoutIdLst>
    <p:sldLayoutId id="2147483666" r:id="rId1"/>
  </p:sldLayoutIdLst>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95676" y="371510"/>
            <a:ext cx="10912883" cy="1814642"/>
          </a:xfrm>
        </p:spPr>
        <p:txBody>
          <a:bodyPr>
            <a:normAutofit/>
          </a:bodyPr>
          <a:lstStyle/>
          <a:p>
            <a:pPr lvl="0">
              <a:lnSpc>
                <a:spcPct val="100000"/>
              </a:lnSpc>
            </a:pPr>
            <a:r>
              <a:rPr lang="en-US" sz="5400" dirty="0">
                <a:solidFill>
                  <a:srgbClr val="C79900"/>
                </a:solidFill>
                <a:latin typeface="Arial" panose="020B0604020202020204" pitchFamily="34" charset="0"/>
                <a:cs typeface="Arial" panose="020B0604020202020204" pitchFamily="34" charset="0"/>
              </a:rPr>
              <a:t>Daytime Graduate Programs </a:t>
            </a:r>
            <a:br>
              <a:rPr lang="en-US" sz="5400" dirty="0">
                <a:solidFill>
                  <a:srgbClr val="C79900"/>
                </a:solidFill>
                <a:latin typeface="Arial" panose="020B0604020202020204" pitchFamily="34" charset="0"/>
                <a:cs typeface="Arial" panose="020B0604020202020204" pitchFamily="34" charset="0"/>
              </a:rPr>
            </a:br>
            <a:r>
              <a:rPr lang="en-US" sz="5400" dirty="0">
                <a:solidFill>
                  <a:srgbClr val="C79900"/>
                </a:solidFill>
                <a:latin typeface="Arial" panose="020B0604020202020204" pitchFamily="34" charset="0"/>
                <a:cs typeface="Arial" panose="020B0604020202020204" pitchFamily="34" charset="0"/>
              </a:rPr>
              <a:t>Electrical </a:t>
            </a:r>
            <a:r>
              <a:rPr lang="en-US" sz="5400" dirty="0" smtClean="0">
                <a:solidFill>
                  <a:srgbClr val="C79900"/>
                </a:solidFill>
                <a:latin typeface="Arial" panose="020B0604020202020204" pitchFamily="34" charset="0"/>
                <a:cs typeface="Arial" panose="020B0604020202020204" pitchFamily="34" charset="0"/>
              </a:rPr>
              <a:t>&amp; Computer Engineering</a:t>
            </a:r>
            <a:endParaRPr lang="en-US" sz="5000" dirty="0">
              <a:latin typeface="Arial" panose="020B0604020202020204" pitchFamily="34" charset="0"/>
              <a:cs typeface="Arial" panose="020B0604020202020204" pitchFamily="34" charset="0"/>
            </a:endParaRPr>
          </a:p>
          <a:p>
            <a:endParaRPr lang="en-US" dirty="0"/>
          </a:p>
        </p:txBody>
      </p:sp>
      <p:pic>
        <p:nvPicPr>
          <p:cNvPr id="5" name="Chart Placeholder 4"/>
          <p:cNvPicPr>
            <a:picLocks noGrp="1" noChangeAspect="1"/>
          </p:cNvPicPr>
          <p:nvPr>
            <p:ph type="chart" sz="quarter" idx="12"/>
          </p:nvPr>
        </p:nvPicPr>
        <p:blipFill rotWithShape="1">
          <a:blip r:embed="rId2">
            <a:extLst>
              <a:ext uri="{BEBA8EAE-BF5A-486C-A8C5-ECC9F3942E4B}">
                <a14:imgProps xmlns:a14="http://schemas.microsoft.com/office/drawing/2010/main">
                  <a14:imgLayer r:embed="rId3">
                    <a14:imgEffect>
                      <a14:sharpenSoften amount="8000"/>
                    </a14:imgEffect>
                    <a14:imgEffect>
                      <a14:colorTemperature colorTemp="5300"/>
                    </a14:imgEffect>
                    <a14:imgEffect>
                      <a14:brightnessContrast bright="20000" contrast="20000"/>
                    </a14:imgEffect>
                  </a14:imgLayer>
                </a14:imgProps>
              </a:ext>
              <a:ext uri="{28A0092B-C50C-407E-A947-70E740481C1C}">
                <a14:useLocalDpi xmlns:a14="http://schemas.microsoft.com/office/drawing/2010/main" val="0"/>
              </a:ext>
            </a:extLst>
          </a:blip>
          <a:srcRect l="9793" t="-50" r="6524"/>
          <a:stretch/>
        </p:blipFill>
        <p:spPr>
          <a:xfrm rot="10800000">
            <a:off x="4971241" y="2124793"/>
            <a:ext cx="3124249" cy="2789803"/>
          </a:xfrm>
          <a:prstGeom prst="rect">
            <a:avLst/>
          </a:prstGeom>
        </p:spPr>
      </p:pic>
      <p:sp>
        <p:nvSpPr>
          <p:cNvPr id="6" name="TextBox 5"/>
          <p:cNvSpPr txBox="1"/>
          <p:nvPr/>
        </p:nvSpPr>
        <p:spPr>
          <a:xfrm>
            <a:off x="1010044" y="2225431"/>
            <a:ext cx="4061836" cy="2523768"/>
          </a:xfrm>
          <a:prstGeom prst="rect">
            <a:avLst/>
          </a:prstGeom>
          <a:noFill/>
        </p:spPr>
        <p:txBody>
          <a:bodyPr wrap="square" rtlCol="0">
            <a:spAutoFit/>
          </a:bodyPr>
          <a:lstStyle/>
          <a:p>
            <a:r>
              <a:rPr lang="en-US" sz="2800" dirty="0" smtClean="0"/>
              <a:t>Brenda Larson, M.Ed.</a:t>
            </a:r>
          </a:p>
          <a:p>
            <a:r>
              <a:rPr lang="en-US" sz="2800" dirty="0" smtClean="0"/>
              <a:t>Lead Academic Counselor, Graduate Programs</a:t>
            </a:r>
          </a:p>
          <a:p>
            <a:r>
              <a:rPr lang="en-US" sz="2800" dirty="0" smtClean="0"/>
              <a:t>brenda16@uw.edu</a:t>
            </a:r>
          </a:p>
          <a:p>
            <a:endParaRPr lang="en-US" sz="2800" dirty="0"/>
          </a:p>
          <a:p>
            <a:endParaRPr lang="en-US" dirty="0"/>
          </a:p>
        </p:txBody>
      </p:sp>
      <p:sp>
        <p:nvSpPr>
          <p:cNvPr id="7" name="TextBox 6"/>
          <p:cNvSpPr txBox="1"/>
          <p:nvPr/>
        </p:nvSpPr>
        <p:spPr>
          <a:xfrm>
            <a:off x="4172755" y="4947354"/>
            <a:ext cx="4144649" cy="1815882"/>
          </a:xfrm>
          <a:prstGeom prst="rect">
            <a:avLst/>
          </a:prstGeom>
          <a:noFill/>
        </p:spPr>
        <p:txBody>
          <a:bodyPr wrap="square" rtlCol="0">
            <a:spAutoFit/>
          </a:bodyPr>
          <a:lstStyle/>
          <a:p>
            <a:r>
              <a:rPr lang="en-US" sz="2800" dirty="0"/>
              <a:t>Jennifer Huberman, M.Ed.</a:t>
            </a:r>
          </a:p>
          <a:p>
            <a:r>
              <a:rPr lang="en-US" sz="2800" dirty="0"/>
              <a:t>Graduate Advising Program Coordinator</a:t>
            </a:r>
          </a:p>
          <a:p>
            <a:r>
              <a:rPr lang="en-US" sz="2800" dirty="0"/>
              <a:t>grad@ece.uw.edu</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1433" y="3663479"/>
            <a:ext cx="3012584" cy="3012584"/>
          </a:xfrm>
          <a:prstGeom prst="rect">
            <a:avLst/>
          </a:prstGeom>
        </p:spPr>
      </p:pic>
    </p:spTree>
    <p:extLst>
      <p:ext uri="{BB962C8B-B14F-4D97-AF65-F5344CB8AC3E}">
        <p14:creationId xmlns:p14="http://schemas.microsoft.com/office/powerpoint/2010/main" val="151894261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103375" y="1145934"/>
            <a:ext cx="7767356" cy="5712066"/>
          </a:xfrm>
          <a:prstGeom prst="rect">
            <a:avLst/>
          </a:prstGeom>
        </p:spPr>
        <p:txBody>
          <a:bodyPr/>
          <a:lstStyle>
            <a:lvl1pPr marL="342900" indent="-342900" algn="l" defTabSz="457200" rtl="0" eaLnBrk="1" latinLnBrk="0" hangingPunct="1">
              <a:spcBef>
                <a:spcPct val="20000"/>
              </a:spcBef>
              <a:buFont typeface="Arial"/>
              <a:buChar char="•"/>
              <a:defRPr sz="2000" b="0" i="0" kern="1200" baseline="0">
                <a:solidFill>
                  <a:schemeClr val="tx1"/>
                </a:solidFill>
                <a:latin typeface="Open Sans" charset="0"/>
                <a:ea typeface="Open Sans" charset="0"/>
                <a:cs typeface="Open Sans" charset="0"/>
              </a:defRPr>
            </a:lvl1pPr>
            <a:lvl2pPr marL="742950" indent="-285750" algn="l" defTabSz="457200" rtl="0" eaLnBrk="1" latinLnBrk="0" hangingPunct="1">
              <a:spcBef>
                <a:spcPct val="20000"/>
              </a:spcBef>
              <a:buFont typeface="Arial"/>
              <a:buChar char="–"/>
              <a:defRPr sz="2000" b="0" i="0" kern="1200">
                <a:solidFill>
                  <a:schemeClr val="tx1"/>
                </a:solidFill>
                <a:latin typeface="Open Sans" charset="0"/>
                <a:ea typeface="Open Sans" charset="0"/>
                <a:cs typeface="Open Sans" charset="0"/>
              </a:defRPr>
            </a:lvl2pPr>
            <a:lvl3pPr marL="1143000" indent="-228600" algn="l" defTabSz="457200" rtl="0" eaLnBrk="1" latinLnBrk="0" hangingPunct="1">
              <a:spcBef>
                <a:spcPct val="20000"/>
              </a:spcBef>
              <a:buFont typeface="Arial"/>
              <a:buChar char="•"/>
              <a:defRPr sz="2000" b="0" i="0" kern="1200">
                <a:solidFill>
                  <a:schemeClr val="tx1"/>
                </a:solidFill>
                <a:latin typeface="Open Sans" charset="0"/>
                <a:ea typeface="Open Sans" charset="0"/>
                <a:cs typeface="Open Sans" charset="0"/>
              </a:defRPr>
            </a:lvl3pPr>
            <a:lvl4pPr marL="1600200" indent="-228600" algn="l" defTabSz="457200" rtl="0" eaLnBrk="1" latinLnBrk="0" hangingPunct="1">
              <a:spcBef>
                <a:spcPct val="20000"/>
              </a:spcBef>
              <a:buFont typeface="Arial"/>
              <a:buChar char="–"/>
              <a:defRPr sz="2000" b="0" i="0" kern="1200">
                <a:solidFill>
                  <a:schemeClr val="tx1"/>
                </a:solidFill>
                <a:latin typeface="Open Sans" charset="0"/>
                <a:ea typeface="Open Sans" charset="0"/>
                <a:cs typeface="Open Sans" charset="0"/>
              </a:defRPr>
            </a:lvl4pPr>
            <a:lvl5pPr marL="2057400" indent="-228600" algn="l" defTabSz="457200" rtl="0" eaLnBrk="1" latinLnBrk="0" hangingPunct="1">
              <a:spcBef>
                <a:spcPct val="20000"/>
              </a:spcBef>
              <a:buFont typeface="Arial"/>
              <a:buChar char="»"/>
              <a:defRPr sz="2000" b="0" i="0" kern="1200">
                <a:solidFill>
                  <a:schemeClr val="tx1"/>
                </a:solidFill>
                <a:latin typeface="Open Sans" charset="0"/>
                <a:ea typeface="Open Sans" charset="0"/>
                <a:cs typeface="Open Sans"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pPr>
            <a:r>
              <a:rPr lang="en-US" sz="2400" dirty="0"/>
              <a:t>Computing and Networking: VLSI, Embedded Systems, Wireless </a:t>
            </a:r>
            <a:r>
              <a:rPr lang="en-US" sz="2400" dirty="0" err="1"/>
              <a:t>Comm</a:t>
            </a:r>
            <a:r>
              <a:rPr lang="en-US" sz="2400" dirty="0"/>
              <a:t>, Cybersecurity</a:t>
            </a:r>
            <a:br>
              <a:rPr lang="en-US" sz="2400" dirty="0"/>
            </a:br>
            <a:endParaRPr lang="en-US" sz="1000" dirty="0"/>
          </a:p>
          <a:p>
            <a:pPr>
              <a:spcBef>
                <a:spcPts val="0"/>
              </a:spcBef>
            </a:pPr>
            <a:r>
              <a:rPr lang="en-US" sz="2400" dirty="0"/>
              <a:t>Photonics and Nano Devices: Nanoscale Materials &amp; Structure, Integrated Photonics &amp; Optoelectronics, MEMS, Sensors &amp; Sensor Systems</a:t>
            </a:r>
            <a:br>
              <a:rPr lang="en-US" sz="2400" dirty="0"/>
            </a:br>
            <a:endParaRPr lang="en-US" sz="1000" dirty="0"/>
          </a:p>
          <a:p>
            <a:pPr>
              <a:spcBef>
                <a:spcPts val="0"/>
              </a:spcBef>
            </a:pPr>
            <a:r>
              <a:rPr lang="en-US" sz="2400" dirty="0"/>
              <a:t>Power and Energy Systems: Power Systems, Power Electronics, Renewable Energy, Photovoltaics and Energy Harvesting</a:t>
            </a:r>
            <a:br>
              <a:rPr lang="en-US" sz="2400" dirty="0"/>
            </a:br>
            <a:endParaRPr lang="en-US" sz="1000" dirty="0"/>
          </a:p>
          <a:p>
            <a:pPr>
              <a:spcBef>
                <a:spcPts val="0"/>
              </a:spcBef>
            </a:pPr>
            <a:r>
              <a:rPr lang="en-US" sz="2400" dirty="0"/>
              <a:t>Robotics and Controls: Surgical &amp; Bio-Robotics, Smart Cities, Haptics, Network Control Systems</a:t>
            </a:r>
            <a:br>
              <a:rPr lang="en-US" sz="2400" dirty="0"/>
            </a:br>
            <a:endParaRPr lang="en-US" sz="1000" dirty="0"/>
          </a:p>
          <a:p>
            <a:pPr>
              <a:spcBef>
                <a:spcPts val="0"/>
              </a:spcBef>
            </a:pPr>
            <a:r>
              <a:rPr lang="en-US" sz="2400" dirty="0" err="1"/>
              <a:t>BioSystems</a:t>
            </a:r>
            <a:r>
              <a:rPr lang="en-US" sz="2400" dirty="0"/>
              <a:t>: Synthetic Biology, Neural Engineering, Medical Devices, Mobile Health</a:t>
            </a:r>
            <a:br>
              <a:rPr lang="en-US" sz="2400" dirty="0"/>
            </a:br>
            <a:endParaRPr lang="en-US" sz="1000" dirty="0"/>
          </a:p>
          <a:p>
            <a:pPr>
              <a:spcBef>
                <a:spcPts val="0"/>
              </a:spcBef>
            </a:pPr>
            <a:r>
              <a:rPr lang="en-US" sz="2400" dirty="0"/>
              <a:t>Data Sciences: Speech, Image and Video Processing</a:t>
            </a:r>
          </a:p>
          <a:p>
            <a:pPr marL="0" marR="0" lvl="0" indent="0" algn="l" defTabSz="457200" rtl="0" eaLnBrk="1" fontAlgn="auto" latinLnBrk="0" hangingPunct="1">
              <a:lnSpc>
                <a:spcPct val="100000"/>
              </a:lnSpc>
              <a:spcBef>
                <a:spcPct val="20000"/>
              </a:spcBef>
              <a:spcAft>
                <a:spcPts val="0"/>
              </a:spcAft>
              <a:buClrTx/>
              <a:buSzTx/>
              <a:buNone/>
              <a:tabLst/>
              <a:defRPr/>
            </a:pPr>
            <a:endParaRPr kumimoji="0" lang="en-US" sz="2000" b="0" i="0" u="none" strike="noStrike" kern="1200" cap="none" spc="0" normalizeH="0" baseline="0" noProof="0" dirty="0">
              <a:ln>
                <a:noFill/>
              </a:ln>
              <a:solidFill>
                <a:srgbClr val="33006F"/>
              </a:solidFill>
              <a:effectLst/>
              <a:uLnTx/>
              <a:uFillTx/>
              <a:latin typeface="Open Sans" charset="0"/>
            </a:endParaRPr>
          </a:p>
        </p:txBody>
      </p:sp>
      <p:sp>
        <p:nvSpPr>
          <p:cNvPr id="4" name="Text Placeholder 1"/>
          <p:cNvSpPr txBox="1">
            <a:spLocks/>
          </p:cNvSpPr>
          <p:nvPr/>
        </p:nvSpPr>
        <p:spPr>
          <a:xfrm>
            <a:off x="1103375" y="274087"/>
            <a:ext cx="10912883" cy="991998"/>
          </a:xfrm>
          <a:prstGeom prst="rect">
            <a:avLst/>
          </a:prstGeom>
        </p:spPr>
        <p:txBody>
          <a:bodyPr>
            <a:normAutofit/>
          </a:bodyPr>
          <a:lstStyle>
            <a:lvl1pPr marL="0" indent="0" algn="l" defTabSz="457200" rtl="0" eaLnBrk="1" latinLnBrk="0" hangingPunct="1">
              <a:lnSpc>
                <a:spcPct val="90000"/>
              </a:lnSpc>
              <a:spcBef>
                <a:spcPct val="20000"/>
              </a:spcBef>
              <a:buFont typeface="Arial"/>
              <a:buNone/>
              <a:defRPr sz="3000" b="0" i="0" kern="1200" baseline="0">
                <a:solidFill>
                  <a:schemeClr val="tx1"/>
                </a:solidFill>
                <a:latin typeface="Encode Sans Normal Black"/>
                <a:ea typeface="+mn-ea"/>
                <a:cs typeface="Encode Sans Normal Black"/>
              </a:defRPr>
            </a:lvl1pPr>
            <a:lvl2pPr marL="457200" indent="0" algn="l" defTabSz="457200" rtl="0" eaLnBrk="1" latinLnBrk="0" hangingPunct="1">
              <a:spcBef>
                <a:spcPct val="20000"/>
              </a:spcBef>
              <a:buFont typeface="Arial"/>
              <a:buNone/>
              <a:defRPr sz="2800" b="0" i="0" kern="1200">
                <a:solidFill>
                  <a:srgbClr val="E8D3A2"/>
                </a:solidFill>
                <a:latin typeface="Encode Sans Normal Black"/>
                <a:ea typeface="+mn-ea"/>
                <a:cs typeface="Encode Sans Normal Black"/>
              </a:defRPr>
            </a:lvl2pPr>
            <a:lvl3pPr marL="914400" indent="0" algn="l" defTabSz="457200" rtl="0" eaLnBrk="1" latinLnBrk="0" hangingPunct="1">
              <a:spcBef>
                <a:spcPct val="20000"/>
              </a:spcBef>
              <a:buFont typeface="Arial"/>
              <a:buNone/>
              <a:defRPr sz="2400" b="0" i="0" kern="1200">
                <a:solidFill>
                  <a:srgbClr val="E8D3A2"/>
                </a:solidFill>
                <a:latin typeface="Encode Sans Normal Black"/>
                <a:ea typeface="+mn-ea"/>
                <a:cs typeface="Encode Sans Normal Black"/>
              </a:defRPr>
            </a:lvl3pPr>
            <a:lvl4pPr marL="1371600" indent="0" algn="l" defTabSz="457200" rtl="0" eaLnBrk="1" latinLnBrk="0" hangingPunct="1">
              <a:spcBef>
                <a:spcPct val="20000"/>
              </a:spcBef>
              <a:buFont typeface="Arial"/>
              <a:buNone/>
              <a:defRPr sz="2000" b="0" i="0" kern="1200">
                <a:solidFill>
                  <a:srgbClr val="E8D3A2"/>
                </a:solidFill>
                <a:latin typeface="Encode Sans Normal Black"/>
                <a:ea typeface="+mn-ea"/>
                <a:cs typeface="Encode Sans Normal Black"/>
              </a:defRPr>
            </a:lvl4pPr>
            <a:lvl5pPr marL="1828800" indent="0" algn="l" defTabSz="457200" rtl="0" eaLnBrk="1" latinLnBrk="0" hangingPunct="1">
              <a:spcBef>
                <a:spcPct val="20000"/>
              </a:spcBef>
              <a:buFont typeface="Arial"/>
              <a:buNone/>
              <a:defRPr sz="2000" b="0" i="0" kern="1200">
                <a:solidFill>
                  <a:srgbClr val="E8D3A2"/>
                </a:solidFill>
                <a:latin typeface="Encode Sans Normal Black"/>
                <a:ea typeface="+mn-ea"/>
                <a:cs typeface="Encode Sans Normal Blac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4000" b="1" dirty="0"/>
              <a:t>Research </a:t>
            </a:r>
            <a:r>
              <a:rPr lang="en-US" sz="4000" b="1" dirty="0" smtClean="0"/>
              <a:t>Areas</a:t>
            </a:r>
            <a:endParaRPr kumimoji="0" lang="en-US" sz="4000" b="0" i="0" u="none" strike="noStrike" kern="1200" cap="none" spc="0" normalizeH="0" baseline="0" noProof="0" dirty="0" smtClean="0">
              <a:ln>
                <a:noFill/>
              </a:ln>
              <a:solidFill>
                <a:srgbClr val="33006F"/>
              </a:solidFill>
              <a:effectLst/>
              <a:uLnTx/>
              <a:uFillTx/>
              <a:latin typeface="Encode Sans Normal Black"/>
              <a:ea typeface="+mn-ea"/>
            </a:endParaRPr>
          </a:p>
          <a:p>
            <a:pPr marL="0" marR="0" lvl="0" indent="0" algn="l" defTabSz="457200" rtl="0" eaLnBrk="1" fontAlgn="auto" latinLnBrk="0" hangingPunct="1">
              <a:lnSpc>
                <a:spcPct val="90000"/>
              </a:lnSpc>
              <a:spcBef>
                <a:spcPct val="20000"/>
              </a:spcBef>
              <a:spcAft>
                <a:spcPts val="0"/>
              </a:spcAft>
              <a:buClrTx/>
              <a:buSzTx/>
              <a:buFont typeface="Arial"/>
              <a:buNone/>
              <a:tabLst/>
              <a:defRPr/>
            </a:pPr>
            <a:endParaRPr kumimoji="0" lang="en-US" sz="4000" b="1" i="0" u="none" strike="noStrike" kern="1200" cap="none" spc="0" normalizeH="0" baseline="0" noProof="0" dirty="0">
              <a:ln>
                <a:noFill/>
              </a:ln>
              <a:solidFill>
                <a:srgbClr val="33006F"/>
              </a:solidFill>
              <a:effectLst/>
              <a:uLnTx/>
              <a:uFillTx/>
              <a:latin typeface="Encode Sans Normal Black"/>
              <a:ea typeface="+mn-ea"/>
            </a:endParaRPr>
          </a:p>
        </p:txBody>
      </p:sp>
      <p:pic>
        <p:nvPicPr>
          <p:cNvPr id="2" name="Picture 1"/>
          <p:cNvPicPr>
            <a:picLocks noChangeAspect="1"/>
          </p:cNvPicPr>
          <p:nvPr/>
        </p:nvPicPr>
        <p:blipFill>
          <a:blip r:embed="rId2"/>
          <a:stretch>
            <a:fillRect/>
          </a:stretch>
        </p:blipFill>
        <p:spPr>
          <a:xfrm>
            <a:off x="8362644" y="154978"/>
            <a:ext cx="3653613" cy="1981913"/>
          </a:xfrm>
          <a:prstGeom prst="rect">
            <a:avLst/>
          </a:prstGeom>
        </p:spPr>
      </p:pic>
    </p:spTree>
    <p:extLst>
      <p:ext uri="{BB962C8B-B14F-4D97-AF65-F5344CB8AC3E}">
        <p14:creationId xmlns:p14="http://schemas.microsoft.com/office/powerpoint/2010/main" val="381965126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p:cNvSpPr txBox="1">
            <a:spLocks/>
          </p:cNvSpPr>
          <p:nvPr/>
        </p:nvSpPr>
        <p:spPr>
          <a:xfrm>
            <a:off x="1103374" y="378023"/>
            <a:ext cx="10912883" cy="991998"/>
          </a:xfrm>
          <a:prstGeom prst="rect">
            <a:avLst/>
          </a:prstGeom>
        </p:spPr>
        <p:txBody>
          <a:bodyPr>
            <a:normAutofit/>
          </a:bodyPr>
          <a:lstStyle>
            <a:lvl1pPr marL="0" indent="0" algn="l" defTabSz="457200" rtl="0" eaLnBrk="1" latinLnBrk="0" hangingPunct="1">
              <a:lnSpc>
                <a:spcPct val="90000"/>
              </a:lnSpc>
              <a:spcBef>
                <a:spcPct val="20000"/>
              </a:spcBef>
              <a:buFont typeface="Arial"/>
              <a:buNone/>
              <a:defRPr sz="3000" b="0" i="0" kern="1200" baseline="0">
                <a:solidFill>
                  <a:schemeClr val="tx1"/>
                </a:solidFill>
                <a:latin typeface="Encode Sans Normal Black"/>
                <a:ea typeface="+mn-ea"/>
                <a:cs typeface="Encode Sans Normal Black"/>
              </a:defRPr>
            </a:lvl1pPr>
            <a:lvl2pPr marL="457200" indent="0" algn="l" defTabSz="457200" rtl="0" eaLnBrk="1" latinLnBrk="0" hangingPunct="1">
              <a:spcBef>
                <a:spcPct val="20000"/>
              </a:spcBef>
              <a:buFont typeface="Arial"/>
              <a:buNone/>
              <a:defRPr sz="2800" b="0" i="0" kern="1200">
                <a:solidFill>
                  <a:srgbClr val="E8D3A2"/>
                </a:solidFill>
                <a:latin typeface="Encode Sans Normal Black"/>
                <a:ea typeface="+mn-ea"/>
                <a:cs typeface="Encode Sans Normal Black"/>
              </a:defRPr>
            </a:lvl2pPr>
            <a:lvl3pPr marL="914400" indent="0" algn="l" defTabSz="457200" rtl="0" eaLnBrk="1" latinLnBrk="0" hangingPunct="1">
              <a:spcBef>
                <a:spcPct val="20000"/>
              </a:spcBef>
              <a:buFont typeface="Arial"/>
              <a:buNone/>
              <a:defRPr sz="2400" b="0" i="0" kern="1200">
                <a:solidFill>
                  <a:srgbClr val="E8D3A2"/>
                </a:solidFill>
                <a:latin typeface="Encode Sans Normal Black"/>
                <a:ea typeface="+mn-ea"/>
                <a:cs typeface="Encode Sans Normal Black"/>
              </a:defRPr>
            </a:lvl3pPr>
            <a:lvl4pPr marL="1371600" indent="0" algn="l" defTabSz="457200" rtl="0" eaLnBrk="1" latinLnBrk="0" hangingPunct="1">
              <a:spcBef>
                <a:spcPct val="20000"/>
              </a:spcBef>
              <a:buFont typeface="Arial"/>
              <a:buNone/>
              <a:defRPr sz="2000" b="0" i="0" kern="1200">
                <a:solidFill>
                  <a:srgbClr val="E8D3A2"/>
                </a:solidFill>
                <a:latin typeface="Encode Sans Normal Black"/>
                <a:ea typeface="+mn-ea"/>
                <a:cs typeface="Encode Sans Normal Black"/>
              </a:defRPr>
            </a:lvl4pPr>
            <a:lvl5pPr marL="1828800" indent="0" algn="l" defTabSz="457200" rtl="0" eaLnBrk="1" latinLnBrk="0" hangingPunct="1">
              <a:spcBef>
                <a:spcPct val="20000"/>
              </a:spcBef>
              <a:buFont typeface="Arial"/>
              <a:buNone/>
              <a:defRPr sz="2000" b="0" i="0" kern="1200">
                <a:solidFill>
                  <a:srgbClr val="E8D3A2"/>
                </a:solidFill>
                <a:latin typeface="Encode Sans Normal Black"/>
                <a:ea typeface="+mn-ea"/>
                <a:cs typeface="Encode Sans Normal Blac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4000" b="1" dirty="0"/>
              <a:t>We are committed to diversity.</a:t>
            </a:r>
          </a:p>
          <a:p>
            <a:pPr marL="0" marR="0" lvl="0" indent="0" algn="l" defTabSz="457200" rtl="0" eaLnBrk="1" fontAlgn="auto" latinLnBrk="0" hangingPunct="1">
              <a:lnSpc>
                <a:spcPct val="90000"/>
              </a:lnSpc>
              <a:spcBef>
                <a:spcPct val="20000"/>
              </a:spcBef>
              <a:spcAft>
                <a:spcPts val="0"/>
              </a:spcAft>
              <a:buClrTx/>
              <a:buSzTx/>
              <a:buFont typeface="Arial"/>
              <a:buNone/>
              <a:tabLst/>
              <a:defRPr/>
            </a:pPr>
            <a:endParaRPr kumimoji="0" lang="en-US" sz="4000" b="1" i="0" u="none" strike="noStrike" kern="1200" cap="none" spc="0" normalizeH="0" baseline="0" noProof="0" dirty="0">
              <a:ln>
                <a:noFill/>
              </a:ln>
              <a:solidFill>
                <a:srgbClr val="33006F"/>
              </a:solidFill>
              <a:effectLst/>
              <a:uLnTx/>
              <a:uFillTx/>
              <a:latin typeface="Encode Sans Normal Black"/>
              <a:ea typeface="+mn-ea"/>
            </a:endParaRPr>
          </a:p>
        </p:txBody>
      </p:sp>
      <p:sp>
        <p:nvSpPr>
          <p:cNvPr id="6" name="Content Placeholder 3"/>
          <p:cNvSpPr txBox="1">
            <a:spLocks/>
          </p:cNvSpPr>
          <p:nvPr/>
        </p:nvSpPr>
        <p:spPr>
          <a:xfrm>
            <a:off x="1103374" y="937807"/>
            <a:ext cx="10389640" cy="111171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We value diversity in both our faculty and student base and exceed the national average of women in electrical and computer engineering:</a:t>
            </a:r>
          </a:p>
          <a:p>
            <a:endParaRPr lang="en-US" dirty="0"/>
          </a:p>
        </p:txBody>
      </p:sp>
      <p:sp>
        <p:nvSpPr>
          <p:cNvPr id="7" name="Content Placeholder 2"/>
          <p:cNvSpPr txBox="1">
            <a:spLocks/>
          </p:cNvSpPr>
          <p:nvPr/>
        </p:nvSpPr>
        <p:spPr>
          <a:xfrm>
            <a:off x="1019504" y="2629943"/>
            <a:ext cx="7041930" cy="392851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t>Percentage of master’s degrees awarded to women:</a:t>
            </a:r>
          </a:p>
          <a:p>
            <a:pPr lvl="1"/>
            <a:r>
              <a:rPr lang="en-US" sz="2400" dirty="0" smtClean="0"/>
              <a:t>National: 22.4%, UW EE: 23.3%</a:t>
            </a:r>
          </a:p>
          <a:p>
            <a:r>
              <a:rPr lang="en-US" sz="2400" dirty="0" smtClean="0"/>
              <a:t>Percentage of Ph.D. degrees awarded to women:</a:t>
            </a:r>
          </a:p>
          <a:p>
            <a:pPr lvl="1"/>
            <a:r>
              <a:rPr lang="en-US" sz="2400" dirty="0" smtClean="0"/>
              <a:t>National: 14.7%, UW EE: 16.7%</a:t>
            </a:r>
          </a:p>
          <a:p>
            <a:r>
              <a:rPr lang="en-US" sz="2400" dirty="0" smtClean="0"/>
              <a:t>Percentage of women tenured and tenure-track faculty:</a:t>
            </a:r>
          </a:p>
          <a:p>
            <a:pPr lvl="1"/>
            <a:r>
              <a:rPr lang="en-US" sz="2400" dirty="0" smtClean="0"/>
              <a:t>National: 12.4%, UW EE: 15.9%</a:t>
            </a:r>
          </a:p>
          <a:p>
            <a:r>
              <a:rPr lang="en-US" sz="2400" dirty="0" smtClean="0"/>
              <a:t>Minorities make up one-fourth of our undergraduate and graduate school classes.</a:t>
            </a:r>
            <a:endParaRPr lang="en-US" sz="24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61738" y="3562630"/>
            <a:ext cx="4154519" cy="3115889"/>
          </a:xfrm>
          <a:prstGeom prst="rect">
            <a:avLst/>
          </a:prstGeom>
        </p:spPr>
      </p:pic>
    </p:spTree>
    <p:extLst>
      <p:ext uri="{BB962C8B-B14F-4D97-AF65-F5344CB8AC3E}">
        <p14:creationId xmlns:p14="http://schemas.microsoft.com/office/powerpoint/2010/main" val="218422368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z="3600" b="1" dirty="0" smtClean="0"/>
              <a:t>ECE </a:t>
            </a:r>
            <a:r>
              <a:rPr lang="en-US" sz="3600" b="1" dirty="0"/>
              <a:t>Graduate Degree Programs</a:t>
            </a:r>
          </a:p>
          <a:p>
            <a:endParaRPr lang="en-US" dirty="0"/>
          </a:p>
        </p:txBody>
      </p:sp>
      <p:sp>
        <p:nvSpPr>
          <p:cNvPr id="4" name="Content Placeholder 3"/>
          <p:cNvSpPr txBox="1">
            <a:spLocks/>
          </p:cNvSpPr>
          <p:nvPr/>
        </p:nvSpPr>
        <p:spPr>
          <a:xfrm>
            <a:off x="1103374" y="1631907"/>
            <a:ext cx="10389640" cy="60166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smtClean="0"/>
              <a:t>BS – MS (45 credits)</a:t>
            </a:r>
            <a:endParaRPr lang="en-US" b="1" dirty="0"/>
          </a:p>
        </p:txBody>
      </p:sp>
      <p:sp>
        <p:nvSpPr>
          <p:cNvPr id="5" name="Content Placeholder 2"/>
          <p:cNvSpPr txBox="1">
            <a:spLocks/>
          </p:cNvSpPr>
          <p:nvPr/>
        </p:nvSpPr>
        <p:spPr>
          <a:xfrm>
            <a:off x="1193698" y="2364035"/>
            <a:ext cx="10208991" cy="388962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smtClean="0"/>
              <a:t>Coursework, Project or Thesis </a:t>
            </a:r>
          </a:p>
          <a:p>
            <a:r>
              <a:rPr lang="en-US" sz="2800" dirty="0" smtClean="0"/>
              <a:t>Early entry: Apply in July, be admitted by </a:t>
            </a:r>
            <a:r>
              <a:rPr lang="en-US" sz="2800" dirty="0" smtClean="0"/>
              <a:t>August </a:t>
            </a:r>
            <a:r>
              <a:rPr lang="en-US" sz="2800" dirty="0" smtClean="0"/>
              <a:t>before your senior year</a:t>
            </a:r>
          </a:p>
          <a:p>
            <a:r>
              <a:rPr lang="en-US" sz="2800" dirty="0" smtClean="0"/>
              <a:t>GRE </a:t>
            </a:r>
            <a:r>
              <a:rPr lang="en-US" sz="2800" dirty="0" smtClean="0"/>
              <a:t>not </a:t>
            </a:r>
            <a:r>
              <a:rPr lang="en-US" sz="2800" dirty="0" smtClean="0"/>
              <a:t>required</a:t>
            </a:r>
          </a:p>
          <a:p>
            <a:r>
              <a:rPr lang="en-US" sz="2800" dirty="0" smtClean="0"/>
              <a:t>UW EE students apply summer after their junior year</a:t>
            </a:r>
          </a:p>
          <a:p>
            <a:r>
              <a:rPr lang="en-US" sz="2800" dirty="0" smtClean="0"/>
              <a:t>3.7 Cumulative GPA required</a:t>
            </a:r>
          </a:p>
          <a:p>
            <a:r>
              <a:rPr lang="en-US" sz="2800" dirty="0" smtClean="0"/>
              <a:t>Students may earn up to </a:t>
            </a:r>
            <a:r>
              <a:rPr lang="en-US" sz="2800" b="1" dirty="0" smtClean="0"/>
              <a:t>9</a:t>
            </a:r>
            <a:r>
              <a:rPr lang="en-US" sz="2800" dirty="0" smtClean="0"/>
              <a:t> credits of graduate credit during their senior year to apply towards MSEE degree</a:t>
            </a:r>
            <a:endParaRPr lang="en-US" sz="2800" dirty="0"/>
          </a:p>
        </p:txBody>
      </p:sp>
      <p:pic>
        <p:nvPicPr>
          <p:cNvPr id="6" name="Picture 5"/>
          <p:cNvPicPr>
            <a:picLocks noChangeAspect="1"/>
          </p:cNvPicPr>
          <p:nvPr/>
        </p:nvPicPr>
        <p:blipFill>
          <a:blip r:embed="rId2"/>
          <a:stretch>
            <a:fillRect/>
          </a:stretch>
        </p:blipFill>
        <p:spPr>
          <a:xfrm>
            <a:off x="8165027" y="387591"/>
            <a:ext cx="3643532" cy="1976444"/>
          </a:xfrm>
          <a:prstGeom prst="rect">
            <a:avLst/>
          </a:prstGeom>
        </p:spPr>
      </p:pic>
    </p:spTree>
    <p:extLst>
      <p:ext uri="{BB962C8B-B14F-4D97-AF65-F5344CB8AC3E}">
        <p14:creationId xmlns:p14="http://schemas.microsoft.com/office/powerpoint/2010/main" val="300758366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z="3600" b="1" dirty="0" smtClean="0"/>
              <a:t>ECE </a:t>
            </a:r>
            <a:r>
              <a:rPr lang="en-US" sz="3600" b="1" dirty="0"/>
              <a:t>Graduate Degree Programs</a:t>
            </a:r>
          </a:p>
          <a:p>
            <a:endParaRPr lang="en-US" dirty="0"/>
          </a:p>
        </p:txBody>
      </p:sp>
      <p:sp>
        <p:nvSpPr>
          <p:cNvPr id="5" name="Content Placeholder 2"/>
          <p:cNvSpPr txBox="1">
            <a:spLocks/>
          </p:cNvSpPr>
          <p:nvPr/>
        </p:nvSpPr>
        <p:spPr>
          <a:xfrm>
            <a:off x="1193698" y="2364035"/>
            <a:ext cx="10208991" cy="388962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800" dirty="0"/>
          </a:p>
        </p:txBody>
      </p:sp>
      <p:sp>
        <p:nvSpPr>
          <p:cNvPr id="6" name="Content Placeholder 2"/>
          <p:cNvSpPr txBox="1">
            <a:spLocks/>
          </p:cNvSpPr>
          <p:nvPr/>
        </p:nvSpPr>
        <p:spPr>
          <a:xfrm>
            <a:off x="1330334" y="1363508"/>
            <a:ext cx="5408092" cy="540515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b="1" dirty="0" smtClean="0">
                <a:latin typeface="Uni Sans" charset="0"/>
                <a:ea typeface="Uni Sans" charset="0"/>
                <a:cs typeface="Uni Sans" charset="0"/>
              </a:rPr>
              <a:t>MSEE (42 credits)</a:t>
            </a:r>
            <a:endParaRPr lang="en-US" sz="2400" dirty="0" smtClean="0"/>
          </a:p>
          <a:p>
            <a:r>
              <a:rPr lang="en-US" sz="2800" dirty="0" smtClean="0"/>
              <a:t>Coursework or Thesis </a:t>
            </a:r>
            <a:r>
              <a:rPr lang="en-US" sz="2800" dirty="0" smtClean="0"/>
              <a:t>Options</a:t>
            </a:r>
          </a:p>
          <a:p>
            <a:r>
              <a:rPr lang="en-US" sz="2800" dirty="0" smtClean="0"/>
              <a:t>Option to Continue to PhD</a:t>
            </a:r>
            <a:r>
              <a:rPr lang="en-US" sz="2800" dirty="0" smtClean="0"/>
              <a:t> </a:t>
            </a:r>
            <a:endParaRPr lang="en-US" sz="2800" dirty="0" smtClean="0"/>
          </a:p>
          <a:p>
            <a:endParaRPr lang="en-US" sz="2400" dirty="0" smtClean="0"/>
          </a:p>
          <a:p>
            <a:pPr marL="0" indent="0">
              <a:buFont typeface="Arial"/>
              <a:buNone/>
            </a:pPr>
            <a:r>
              <a:rPr lang="en-US" b="1" dirty="0" smtClean="0">
                <a:latin typeface="Uni Sans" charset="0"/>
                <a:ea typeface="Uni Sans" charset="0"/>
                <a:cs typeface="Uni Sans" charset="0"/>
              </a:rPr>
              <a:t>PhD (90 credits)</a:t>
            </a:r>
          </a:p>
          <a:p>
            <a:r>
              <a:rPr lang="en-US" sz="2800" dirty="0" smtClean="0"/>
              <a:t>27 thesis credits required</a:t>
            </a:r>
          </a:p>
          <a:p>
            <a:r>
              <a:rPr lang="en-US" sz="2800" dirty="0" smtClean="0"/>
              <a:t>For students with a Master’s, 30 credits can be counted toward the 90-credit degree requirement. </a:t>
            </a:r>
            <a:endParaRPr lang="en-US" sz="2800" dirty="0" smtClean="0"/>
          </a:p>
          <a:p>
            <a:r>
              <a:rPr lang="en-US" sz="2800" dirty="0" smtClean="0"/>
              <a:t>Can earn MS on way to PhD</a:t>
            </a:r>
            <a:endParaRPr lang="en-US" sz="2800" dirty="0" smtClean="0"/>
          </a:p>
          <a:p>
            <a:pPr lvl="1"/>
            <a:endParaRPr lang="en-US" sz="2400" dirty="0"/>
          </a:p>
        </p:txBody>
      </p:sp>
      <p:pic>
        <p:nvPicPr>
          <p:cNvPr id="3" name="Picture 2"/>
          <p:cNvPicPr>
            <a:picLocks noChangeAspect="1"/>
          </p:cNvPicPr>
          <p:nvPr/>
        </p:nvPicPr>
        <p:blipFill>
          <a:blip r:embed="rId2"/>
          <a:stretch>
            <a:fillRect/>
          </a:stretch>
        </p:blipFill>
        <p:spPr>
          <a:xfrm>
            <a:off x="6738426" y="1531470"/>
            <a:ext cx="5316938" cy="3544626"/>
          </a:xfrm>
          <a:prstGeom prst="rect">
            <a:avLst/>
          </a:prstGeom>
        </p:spPr>
      </p:pic>
    </p:spTree>
    <p:extLst>
      <p:ext uri="{BB962C8B-B14F-4D97-AF65-F5344CB8AC3E}">
        <p14:creationId xmlns:p14="http://schemas.microsoft.com/office/powerpoint/2010/main" val="365296846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41751" y="364929"/>
            <a:ext cx="10912883" cy="991998"/>
          </a:xfrm>
        </p:spPr>
        <p:txBody>
          <a:bodyPr>
            <a:normAutofit fontScale="92500" lnSpcReduction="20000"/>
          </a:bodyPr>
          <a:lstStyle/>
          <a:p>
            <a:r>
              <a:rPr lang="en-US" sz="3600" b="1" dirty="0" smtClean="0"/>
              <a:t>ECE </a:t>
            </a:r>
            <a:r>
              <a:rPr lang="en-US" sz="3600" b="1" dirty="0"/>
              <a:t>Graduate Degree </a:t>
            </a:r>
            <a:endParaRPr lang="en-US" sz="3600" b="1" dirty="0" smtClean="0"/>
          </a:p>
          <a:p>
            <a:r>
              <a:rPr lang="en-US" sz="3600" b="1" dirty="0" smtClean="0"/>
              <a:t>Programs</a:t>
            </a:r>
            <a:endParaRPr lang="en-US" sz="3600" b="1" dirty="0"/>
          </a:p>
          <a:p>
            <a:endParaRPr lang="en-US" dirty="0"/>
          </a:p>
        </p:txBody>
      </p:sp>
      <p:sp>
        <p:nvSpPr>
          <p:cNvPr id="5" name="Content Placeholder 2"/>
          <p:cNvSpPr txBox="1">
            <a:spLocks/>
          </p:cNvSpPr>
          <p:nvPr/>
        </p:nvSpPr>
        <p:spPr>
          <a:xfrm>
            <a:off x="1193698" y="2364035"/>
            <a:ext cx="10208991" cy="388962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800" dirty="0"/>
          </a:p>
        </p:txBody>
      </p:sp>
      <p:sp>
        <p:nvSpPr>
          <p:cNvPr id="7" name="Content Placeholder 2"/>
          <p:cNvSpPr txBox="1">
            <a:spLocks/>
          </p:cNvSpPr>
          <p:nvPr/>
        </p:nvSpPr>
        <p:spPr>
          <a:xfrm>
            <a:off x="1330333" y="3243949"/>
            <a:ext cx="9750967" cy="288707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smtClean="0"/>
              <a:t>Apply by December 15, for admission </a:t>
            </a:r>
            <a:r>
              <a:rPr lang="en-US" dirty="0" smtClean="0"/>
              <a:t>the </a:t>
            </a:r>
            <a:r>
              <a:rPr lang="en-US" dirty="0" smtClean="0"/>
              <a:t>following autumn </a:t>
            </a:r>
          </a:p>
          <a:p>
            <a:r>
              <a:rPr lang="en-US" sz="2800" dirty="0" smtClean="0"/>
              <a:t>Notification by following March </a:t>
            </a:r>
          </a:p>
          <a:p>
            <a:r>
              <a:rPr lang="en-US" sz="2800" dirty="0" smtClean="0"/>
              <a:t>April 15 is national deadline for accepting offers</a:t>
            </a:r>
          </a:p>
          <a:p>
            <a:r>
              <a:rPr lang="en-US" sz="2800" dirty="0" smtClean="0"/>
              <a:t>GRE </a:t>
            </a:r>
            <a:r>
              <a:rPr lang="en-US" sz="2800" dirty="0" smtClean="0"/>
              <a:t>Optional, no longer required</a:t>
            </a:r>
            <a:endParaRPr lang="en-US" sz="2800" dirty="0" smtClean="0"/>
          </a:p>
          <a:p>
            <a:endParaRPr lang="en-US" sz="2400" dirty="0" smtClean="0"/>
          </a:p>
          <a:p>
            <a:pPr lvl="1"/>
            <a:endParaRPr lang="en-US" sz="2400" dirty="0"/>
          </a:p>
        </p:txBody>
      </p:sp>
      <p:sp>
        <p:nvSpPr>
          <p:cNvPr id="8" name="Content Placeholder 3"/>
          <p:cNvSpPr txBox="1">
            <a:spLocks/>
          </p:cNvSpPr>
          <p:nvPr/>
        </p:nvSpPr>
        <p:spPr>
          <a:xfrm>
            <a:off x="841751" y="1631907"/>
            <a:ext cx="10389640" cy="60166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smtClean="0"/>
              <a:t>MSEE &amp; PhD Admission </a:t>
            </a:r>
            <a:endParaRPr lang="en-US" b="1" dirty="0"/>
          </a:p>
        </p:txBody>
      </p:sp>
      <p:pic>
        <p:nvPicPr>
          <p:cNvPr id="3" name="Picture 2"/>
          <p:cNvPicPr>
            <a:picLocks noChangeAspect="1"/>
          </p:cNvPicPr>
          <p:nvPr/>
        </p:nvPicPr>
        <p:blipFill>
          <a:blip r:embed="rId2"/>
          <a:stretch>
            <a:fillRect/>
          </a:stretch>
        </p:blipFill>
        <p:spPr>
          <a:xfrm>
            <a:off x="7560270" y="173186"/>
            <a:ext cx="4376163" cy="2917442"/>
          </a:xfrm>
          <a:prstGeom prst="rect">
            <a:avLst/>
          </a:prstGeom>
        </p:spPr>
      </p:pic>
    </p:spTree>
    <p:extLst>
      <p:ext uri="{BB962C8B-B14F-4D97-AF65-F5344CB8AC3E}">
        <p14:creationId xmlns:p14="http://schemas.microsoft.com/office/powerpoint/2010/main" val="16176212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z="3600" b="1" dirty="0" smtClean="0"/>
              <a:t>ECE </a:t>
            </a:r>
            <a:r>
              <a:rPr lang="en-US" sz="3600" b="1" dirty="0"/>
              <a:t>Graduate Degree Programs</a:t>
            </a:r>
          </a:p>
          <a:p>
            <a:endParaRPr lang="en-US" dirty="0"/>
          </a:p>
        </p:txBody>
      </p:sp>
      <p:sp>
        <p:nvSpPr>
          <p:cNvPr id="5" name="Content Placeholder 2"/>
          <p:cNvSpPr txBox="1">
            <a:spLocks/>
          </p:cNvSpPr>
          <p:nvPr/>
        </p:nvSpPr>
        <p:spPr>
          <a:xfrm>
            <a:off x="1193698" y="2364035"/>
            <a:ext cx="10208991" cy="388962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800" dirty="0"/>
          </a:p>
        </p:txBody>
      </p:sp>
      <p:sp>
        <p:nvSpPr>
          <p:cNvPr id="7" name="Content Placeholder 2"/>
          <p:cNvSpPr txBox="1">
            <a:spLocks/>
          </p:cNvSpPr>
          <p:nvPr/>
        </p:nvSpPr>
        <p:spPr>
          <a:xfrm>
            <a:off x="1466969" y="2373568"/>
            <a:ext cx="10026046" cy="448443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US" sz="2400" dirty="0">
                <a:solidFill>
                  <a:srgbClr val="E8D3A2"/>
                </a:solidFill>
                <a:latin typeface="Open Sans" charset="0"/>
              </a:rPr>
              <a:t>3.0 Cumulative GPA required; 3.5 GPA recommended for competitive </a:t>
            </a:r>
            <a:r>
              <a:rPr lang="en-US" sz="2400" dirty="0" smtClean="0">
                <a:solidFill>
                  <a:srgbClr val="E8D3A2"/>
                </a:solidFill>
                <a:latin typeface="Open Sans" charset="0"/>
              </a:rPr>
              <a:t>application</a:t>
            </a:r>
            <a:br>
              <a:rPr lang="en-US" sz="2400" dirty="0" smtClean="0">
                <a:solidFill>
                  <a:srgbClr val="E8D3A2"/>
                </a:solidFill>
                <a:latin typeface="Open Sans" charset="0"/>
              </a:rPr>
            </a:br>
            <a:endParaRPr lang="en-US" sz="2400" dirty="0">
              <a:solidFill>
                <a:srgbClr val="E8D3A2"/>
              </a:solidFill>
              <a:latin typeface="Open Sans" charset="0"/>
            </a:endParaRPr>
          </a:p>
          <a:p>
            <a:pPr lvl="0"/>
            <a:r>
              <a:rPr lang="en-US" sz="2400" dirty="0" smtClean="0">
                <a:solidFill>
                  <a:srgbClr val="E8D3A2"/>
                </a:solidFill>
                <a:latin typeface="Open Sans" charset="0"/>
              </a:rPr>
              <a:t>BSEE students </a:t>
            </a:r>
            <a:r>
              <a:rPr lang="en-US" sz="2400" dirty="0">
                <a:solidFill>
                  <a:srgbClr val="E8D3A2"/>
                </a:solidFill>
                <a:latin typeface="Open Sans" charset="0"/>
              </a:rPr>
              <a:t>may earn up to 6 credits of graduate credit during their final quarter of undergrad degree, to apply towards MSEE degree</a:t>
            </a:r>
            <a:r>
              <a:rPr lang="en-US" sz="2400" dirty="0" smtClean="0">
                <a:solidFill>
                  <a:srgbClr val="E8D3A2"/>
                </a:solidFill>
                <a:latin typeface="Open Sans" charset="0"/>
              </a:rPr>
              <a:t>.</a:t>
            </a:r>
            <a:br>
              <a:rPr lang="en-US" sz="2400" dirty="0" smtClean="0">
                <a:solidFill>
                  <a:srgbClr val="E8D3A2"/>
                </a:solidFill>
                <a:latin typeface="Open Sans" charset="0"/>
              </a:rPr>
            </a:br>
            <a:endParaRPr lang="en-US" sz="2400" dirty="0">
              <a:solidFill>
                <a:srgbClr val="E8D3A2"/>
              </a:solidFill>
              <a:latin typeface="Open Sans" charset="0"/>
            </a:endParaRPr>
          </a:p>
          <a:p>
            <a:pPr lvl="0"/>
            <a:r>
              <a:rPr lang="en-US" sz="2400" dirty="0">
                <a:solidFill>
                  <a:srgbClr val="E8D3A2"/>
                </a:solidFill>
                <a:latin typeface="Open Sans" charset="0"/>
              </a:rPr>
              <a:t>TOEFL</a:t>
            </a:r>
          </a:p>
          <a:p>
            <a:pPr lvl="1"/>
            <a:r>
              <a:rPr lang="en-US" sz="2400" dirty="0">
                <a:solidFill>
                  <a:srgbClr val="E8D3A2"/>
                </a:solidFill>
                <a:latin typeface="Open Sans" charset="0"/>
              </a:rPr>
              <a:t>International applicants are required to take </a:t>
            </a:r>
            <a:r>
              <a:rPr lang="en-US" sz="2400" dirty="0" err="1">
                <a:solidFill>
                  <a:srgbClr val="E8D3A2"/>
                </a:solidFill>
                <a:latin typeface="Open Sans" charset="0"/>
              </a:rPr>
              <a:t>TOEFLiBT</a:t>
            </a:r>
            <a:r>
              <a:rPr lang="en-US" sz="2400" dirty="0">
                <a:solidFill>
                  <a:srgbClr val="E8D3A2"/>
                </a:solidFill>
                <a:latin typeface="Open Sans" charset="0"/>
              </a:rPr>
              <a:t> (minimum score 92 includes all 4 sections).</a:t>
            </a:r>
          </a:p>
          <a:p>
            <a:pPr lvl="1"/>
            <a:r>
              <a:rPr lang="en-US" sz="2400" dirty="0">
                <a:solidFill>
                  <a:srgbClr val="E8D3A2"/>
                </a:solidFill>
                <a:latin typeface="Open Sans" charset="0"/>
              </a:rPr>
              <a:t>With a 4 year Bachelor’s degree in US or English taught institution, TOEFL is waived.</a:t>
            </a:r>
          </a:p>
          <a:p>
            <a:endParaRPr lang="en-US" sz="2400" dirty="0" smtClean="0"/>
          </a:p>
          <a:p>
            <a:pPr lvl="1"/>
            <a:endParaRPr lang="en-US" sz="2400" dirty="0"/>
          </a:p>
        </p:txBody>
      </p:sp>
      <p:sp>
        <p:nvSpPr>
          <p:cNvPr id="8" name="Content Placeholder 3"/>
          <p:cNvSpPr txBox="1">
            <a:spLocks/>
          </p:cNvSpPr>
          <p:nvPr/>
        </p:nvSpPr>
        <p:spPr>
          <a:xfrm>
            <a:off x="1103374" y="1631907"/>
            <a:ext cx="10389640" cy="60166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smtClean="0"/>
              <a:t>MSEE &amp; PhD Admission - continued </a:t>
            </a:r>
            <a:endParaRPr lang="en-US" b="1" dirty="0"/>
          </a:p>
        </p:txBody>
      </p:sp>
      <p:pic>
        <p:nvPicPr>
          <p:cNvPr id="3" name="Picture 2"/>
          <p:cNvPicPr>
            <a:picLocks noChangeAspect="1"/>
          </p:cNvPicPr>
          <p:nvPr/>
        </p:nvPicPr>
        <p:blipFill>
          <a:blip r:embed="rId2"/>
          <a:stretch>
            <a:fillRect/>
          </a:stretch>
        </p:blipFill>
        <p:spPr>
          <a:xfrm>
            <a:off x="8515230" y="110071"/>
            <a:ext cx="3566600" cy="2377733"/>
          </a:xfrm>
          <a:prstGeom prst="rect">
            <a:avLst/>
          </a:prstGeom>
        </p:spPr>
      </p:pic>
    </p:spTree>
    <p:extLst>
      <p:ext uri="{BB962C8B-B14F-4D97-AF65-F5344CB8AC3E}">
        <p14:creationId xmlns:p14="http://schemas.microsoft.com/office/powerpoint/2010/main" val="86390999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z="3600" b="1" dirty="0" smtClean="0"/>
              <a:t>ECE </a:t>
            </a:r>
            <a:r>
              <a:rPr lang="en-US" sz="3600" b="1" dirty="0"/>
              <a:t>Graduate Degree Programs</a:t>
            </a:r>
          </a:p>
          <a:p>
            <a:endParaRPr lang="en-US" dirty="0"/>
          </a:p>
        </p:txBody>
      </p:sp>
      <p:sp>
        <p:nvSpPr>
          <p:cNvPr id="5" name="Content Placeholder 2"/>
          <p:cNvSpPr txBox="1">
            <a:spLocks/>
          </p:cNvSpPr>
          <p:nvPr/>
        </p:nvSpPr>
        <p:spPr>
          <a:xfrm>
            <a:off x="1193698" y="2364035"/>
            <a:ext cx="10208991" cy="388962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800" dirty="0"/>
          </a:p>
        </p:txBody>
      </p:sp>
      <p:sp>
        <p:nvSpPr>
          <p:cNvPr id="8" name="Content Placeholder 3"/>
          <p:cNvSpPr txBox="1">
            <a:spLocks/>
          </p:cNvSpPr>
          <p:nvPr/>
        </p:nvSpPr>
        <p:spPr>
          <a:xfrm>
            <a:off x="1013049" y="1247366"/>
            <a:ext cx="10389640" cy="60166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smtClean="0"/>
              <a:t>MSEE &amp; PhD Admission - continued </a:t>
            </a:r>
            <a:endParaRPr lang="en-US" b="1" dirty="0"/>
          </a:p>
        </p:txBody>
      </p:sp>
      <p:sp>
        <p:nvSpPr>
          <p:cNvPr id="6" name="Content Placeholder 2"/>
          <p:cNvSpPr txBox="1">
            <a:spLocks/>
          </p:cNvSpPr>
          <p:nvPr/>
        </p:nvSpPr>
        <p:spPr>
          <a:xfrm>
            <a:off x="1193699" y="1961226"/>
            <a:ext cx="4439846" cy="440462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b="1" dirty="0">
                <a:latin typeface="Open Sans" charset="0"/>
                <a:ea typeface="Open Sans" charset="0"/>
                <a:cs typeface="Open Sans" charset="0"/>
              </a:rPr>
              <a:t>Keep in mind…</a:t>
            </a:r>
          </a:p>
          <a:p>
            <a:r>
              <a:rPr lang="en-US" sz="2400" dirty="0">
                <a:latin typeface="Open Sans" charset="0"/>
                <a:ea typeface="Open Sans" charset="0"/>
                <a:cs typeface="Open Sans" charset="0"/>
              </a:rPr>
              <a:t>Applications received after the deadline will not be considered</a:t>
            </a:r>
          </a:p>
          <a:p>
            <a:r>
              <a:rPr lang="en-US" sz="2400" dirty="0">
                <a:latin typeface="Open Sans" charset="0"/>
                <a:ea typeface="Open Sans" charset="0"/>
                <a:cs typeface="Open Sans" charset="0"/>
              </a:rPr>
              <a:t>All application materials submitted electronically</a:t>
            </a:r>
          </a:p>
          <a:p>
            <a:r>
              <a:rPr lang="en-US" sz="2400" dirty="0">
                <a:latin typeface="Open Sans" charset="0"/>
                <a:ea typeface="Open Sans" charset="0"/>
                <a:cs typeface="Open Sans" charset="0"/>
              </a:rPr>
              <a:t>Applications accepted once per year for </a:t>
            </a:r>
            <a:r>
              <a:rPr lang="en-US" sz="2400" dirty="0" smtClean="0">
                <a:latin typeface="Open Sans" charset="0"/>
                <a:ea typeface="Open Sans" charset="0"/>
                <a:cs typeface="Open Sans" charset="0"/>
              </a:rPr>
              <a:t>admission in the following </a:t>
            </a:r>
            <a:r>
              <a:rPr lang="en-US" sz="2400" dirty="0">
                <a:latin typeface="Open Sans" charset="0"/>
                <a:ea typeface="Open Sans" charset="0"/>
                <a:cs typeface="Open Sans" charset="0"/>
              </a:rPr>
              <a:t>Autumn</a:t>
            </a:r>
          </a:p>
          <a:p>
            <a:endParaRPr lang="en-US" sz="2400" dirty="0">
              <a:latin typeface="Open Sans" charset="0"/>
              <a:ea typeface="Open Sans" charset="0"/>
              <a:cs typeface="Open Sans" charset="0"/>
            </a:endParaRPr>
          </a:p>
          <a:p>
            <a:pPr lvl="1"/>
            <a:endParaRPr lang="en-US" sz="2400" dirty="0"/>
          </a:p>
        </p:txBody>
      </p:sp>
      <p:sp>
        <p:nvSpPr>
          <p:cNvPr id="9" name="TextBox 8"/>
          <p:cNvSpPr txBox="1"/>
          <p:nvPr/>
        </p:nvSpPr>
        <p:spPr>
          <a:xfrm>
            <a:off x="5438586" y="1972728"/>
            <a:ext cx="6159062" cy="4819781"/>
          </a:xfrm>
          <a:prstGeom prst="rect">
            <a:avLst/>
          </a:prstGeom>
          <a:noFill/>
        </p:spPr>
        <p:txBody>
          <a:bodyPr wrap="square" rtlCol="0">
            <a:spAutoFit/>
          </a:bodyPr>
          <a:lstStyle/>
          <a:p>
            <a:pPr>
              <a:spcBef>
                <a:spcPct val="20000"/>
              </a:spcBef>
            </a:pPr>
            <a:r>
              <a:rPr lang="en-US" sz="2400" b="1" dirty="0">
                <a:latin typeface="Open Sans" charset="0"/>
                <a:ea typeface="Open Sans" charset="0"/>
                <a:cs typeface="Open Sans" charset="0"/>
              </a:rPr>
              <a:t>Application Materials:</a:t>
            </a:r>
          </a:p>
          <a:p>
            <a:pPr marL="342900" indent="-342900">
              <a:spcBef>
                <a:spcPct val="20000"/>
              </a:spcBef>
              <a:buFont typeface="Arial"/>
              <a:buChar char="•"/>
            </a:pPr>
            <a:r>
              <a:rPr lang="en-US" sz="2400" dirty="0">
                <a:latin typeface="Open Sans" charset="0"/>
                <a:ea typeface="Open Sans" charset="0"/>
                <a:cs typeface="Open Sans" charset="0"/>
              </a:rPr>
              <a:t>Online UW Graduate School Application</a:t>
            </a:r>
          </a:p>
          <a:p>
            <a:pPr marL="342900" indent="-342900">
              <a:spcBef>
                <a:spcPct val="20000"/>
              </a:spcBef>
              <a:buFont typeface="Arial"/>
              <a:buChar char="•"/>
            </a:pPr>
            <a:r>
              <a:rPr lang="en-US" sz="2400" dirty="0" smtClean="0">
                <a:latin typeface="Open Sans" charset="0"/>
                <a:ea typeface="Open Sans" charset="0"/>
                <a:cs typeface="Open Sans" charset="0"/>
              </a:rPr>
              <a:t>Application </a:t>
            </a:r>
            <a:r>
              <a:rPr lang="en-US" sz="2400" dirty="0">
                <a:latin typeface="Open Sans" charset="0"/>
                <a:ea typeface="Open Sans" charset="0"/>
                <a:cs typeface="Open Sans" charset="0"/>
              </a:rPr>
              <a:t>fee ($85; paid online</a:t>
            </a:r>
            <a:r>
              <a:rPr lang="en-US" sz="2400" dirty="0" smtClean="0">
                <a:latin typeface="Open Sans" charset="0"/>
                <a:ea typeface="Open Sans" charset="0"/>
                <a:cs typeface="Open Sans" charset="0"/>
              </a:rPr>
              <a:t>)</a:t>
            </a:r>
            <a:endParaRPr lang="en-US" sz="2400" dirty="0">
              <a:latin typeface="Open Sans" charset="0"/>
              <a:ea typeface="Open Sans" charset="0"/>
              <a:cs typeface="Open Sans" charset="0"/>
            </a:endParaRPr>
          </a:p>
          <a:p>
            <a:pPr marL="342900" indent="-342900">
              <a:spcBef>
                <a:spcPct val="20000"/>
              </a:spcBef>
              <a:buFont typeface="Arial"/>
              <a:buChar char="•"/>
            </a:pPr>
            <a:r>
              <a:rPr lang="en-US" sz="2400" dirty="0" smtClean="0">
                <a:latin typeface="Open Sans" charset="0"/>
                <a:ea typeface="Open Sans" charset="0"/>
                <a:cs typeface="Open Sans" charset="0"/>
              </a:rPr>
              <a:t>Resume </a:t>
            </a:r>
            <a:r>
              <a:rPr lang="en-US" sz="2400" dirty="0">
                <a:latin typeface="Open Sans" charset="0"/>
                <a:ea typeface="Open Sans" charset="0"/>
                <a:cs typeface="Open Sans" charset="0"/>
              </a:rPr>
              <a:t>or CV</a:t>
            </a:r>
          </a:p>
          <a:p>
            <a:pPr marL="342900" indent="-342900">
              <a:spcBef>
                <a:spcPct val="20000"/>
              </a:spcBef>
              <a:buFont typeface="Arial"/>
              <a:buChar char="•"/>
            </a:pPr>
            <a:r>
              <a:rPr lang="en-US" sz="2400" dirty="0">
                <a:latin typeface="Open Sans" charset="0"/>
                <a:ea typeface="Open Sans" charset="0"/>
                <a:cs typeface="Open Sans" charset="0"/>
              </a:rPr>
              <a:t>Unofficial Transcripts</a:t>
            </a:r>
          </a:p>
          <a:p>
            <a:pPr marL="342900" indent="-342900">
              <a:spcBef>
                <a:spcPct val="20000"/>
              </a:spcBef>
              <a:buFont typeface="Arial"/>
              <a:buChar char="•"/>
            </a:pPr>
            <a:r>
              <a:rPr lang="en-US" sz="2400" dirty="0">
                <a:latin typeface="Open Sans" charset="0"/>
                <a:ea typeface="Open Sans" charset="0"/>
                <a:cs typeface="Open Sans" charset="0"/>
              </a:rPr>
              <a:t>Statement of Purpose</a:t>
            </a:r>
          </a:p>
          <a:p>
            <a:pPr marL="342900" indent="-342900">
              <a:spcBef>
                <a:spcPct val="20000"/>
              </a:spcBef>
              <a:buFont typeface="Arial"/>
              <a:buChar char="•"/>
            </a:pPr>
            <a:r>
              <a:rPr lang="en-US" sz="2400" dirty="0">
                <a:latin typeface="Open Sans" charset="0"/>
                <a:ea typeface="Open Sans" charset="0"/>
                <a:cs typeface="Open Sans" charset="0"/>
              </a:rPr>
              <a:t>Three (3) Letters of Recommendation </a:t>
            </a:r>
          </a:p>
          <a:p>
            <a:pPr marL="800100" lvl="1" indent="-342900">
              <a:spcBef>
                <a:spcPct val="20000"/>
              </a:spcBef>
              <a:buFont typeface="Arial"/>
              <a:buChar char="•"/>
            </a:pPr>
            <a:r>
              <a:rPr lang="en-US" sz="2400" dirty="0">
                <a:latin typeface="Open Sans" charset="0"/>
                <a:ea typeface="Open Sans" charset="0"/>
                <a:cs typeface="Open Sans" charset="0"/>
              </a:rPr>
              <a:t>(2 nominations for BS-MS)</a:t>
            </a:r>
          </a:p>
          <a:p>
            <a:pPr marL="342900" indent="-342900">
              <a:spcBef>
                <a:spcPct val="20000"/>
              </a:spcBef>
              <a:buFont typeface="Arial"/>
              <a:buChar char="•"/>
            </a:pPr>
            <a:r>
              <a:rPr lang="en-US" sz="2400" dirty="0">
                <a:latin typeface="Open Sans" charset="0"/>
                <a:ea typeface="Open Sans" charset="0"/>
                <a:cs typeface="Open Sans" charset="0"/>
              </a:rPr>
              <a:t>Personal Statement </a:t>
            </a:r>
            <a:r>
              <a:rPr lang="en-US" sz="2400" dirty="0" smtClean="0">
                <a:latin typeface="Open Sans" charset="0"/>
                <a:ea typeface="Open Sans" charset="0"/>
                <a:cs typeface="Open Sans" charset="0"/>
              </a:rPr>
              <a:t>(US only - optional</a:t>
            </a:r>
            <a:r>
              <a:rPr lang="en-US" sz="2400" dirty="0">
                <a:latin typeface="Open Sans" charset="0"/>
                <a:ea typeface="Open Sans" charset="0"/>
                <a:cs typeface="Open Sans" charset="0"/>
              </a:rPr>
              <a:t>)</a:t>
            </a:r>
          </a:p>
          <a:p>
            <a:pPr marL="342900" indent="-342900">
              <a:spcBef>
                <a:spcPct val="20000"/>
              </a:spcBef>
              <a:buFont typeface="Arial"/>
              <a:buChar char="•"/>
            </a:pPr>
            <a:r>
              <a:rPr lang="en-US" sz="2400" dirty="0">
                <a:latin typeface="Open Sans" charset="0"/>
                <a:ea typeface="Open Sans" charset="0"/>
                <a:cs typeface="Open Sans" charset="0"/>
              </a:rPr>
              <a:t>TOEFL (non-native English speaking applicants)</a:t>
            </a:r>
          </a:p>
        </p:txBody>
      </p:sp>
      <p:pic>
        <p:nvPicPr>
          <p:cNvPr id="3" name="Picture 2"/>
          <p:cNvPicPr>
            <a:picLocks noChangeAspect="1"/>
          </p:cNvPicPr>
          <p:nvPr/>
        </p:nvPicPr>
        <p:blipFill>
          <a:blip r:embed="rId2"/>
          <a:stretch>
            <a:fillRect/>
          </a:stretch>
        </p:blipFill>
        <p:spPr>
          <a:xfrm>
            <a:off x="8860065" y="83818"/>
            <a:ext cx="3292644" cy="2195096"/>
          </a:xfrm>
          <a:prstGeom prst="rect">
            <a:avLst/>
          </a:prstGeom>
        </p:spPr>
      </p:pic>
    </p:spTree>
    <p:extLst>
      <p:ext uri="{BB962C8B-B14F-4D97-AF65-F5344CB8AC3E}">
        <p14:creationId xmlns:p14="http://schemas.microsoft.com/office/powerpoint/2010/main" val="87377980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z="3200" b="1" dirty="0" smtClean="0"/>
              <a:t>ECE </a:t>
            </a:r>
            <a:r>
              <a:rPr lang="en-US" sz="3200" b="1" dirty="0"/>
              <a:t>Graduate Degree Programs</a:t>
            </a:r>
          </a:p>
          <a:p>
            <a:endParaRPr lang="en-US" dirty="0"/>
          </a:p>
        </p:txBody>
      </p:sp>
      <p:pic>
        <p:nvPicPr>
          <p:cNvPr id="4" name="Picture 3"/>
          <p:cNvPicPr>
            <a:picLocks noChangeAspect="1"/>
          </p:cNvPicPr>
          <p:nvPr/>
        </p:nvPicPr>
        <p:blipFill>
          <a:blip r:embed="rId2"/>
          <a:stretch>
            <a:fillRect/>
          </a:stretch>
        </p:blipFill>
        <p:spPr>
          <a:xfrm>
            <a:off x="9888908" y="371510"/>
            <a:ext cx="1828959" cy="2426418"/>
          </a:xfrm>
          <a:prstGeom prst="rect">
            <a:avLst/>
          </a:prstGeom>
        </p:spPr>
      </p:pic>
      <p:sp>
        <p:nvSpPr>
          <p:cNvPr id="5" name="Content Placeholder 3"/>
          <p:cNvSpPr txBox="1">
            <a:spLocks/>
          </p:cNvSpPr>
          <p:nvPr/>
        </p:nvSpPr>
        <p:spPr>
          <a:xfrm>
            <a:off x="1103374" y="1629588"/>
            <a:ext cx="10389640" cy="60166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b="1" smtClean="0"/>
              <a:t>Professional Master’s Program – MSEE (45 credits)</a:t>
            </a:r>
            <a:endParaRPr lang="en-US" sz="2800" b="1" dirty="0"/>
          </a:p>
        </p:txBody>
      </p:sp>
      <p:sp>
        <p:nvSpPr>
          <p:cNvPr id="7" name="Content Placeholder 2"/>
          <p:cNvSpPr txBox="1">
            <a:spLocks/>
          </p:cNvSpPr>
          <p:nvPr/>
        </p:nvSpPr>
        <p:spPr>
          <a:xfrm>
            <a:off x="1103374" y="2231250"/>
            <a:ext cx="10912883" cy="4526902"/>
          </a:xfrm>
          <a:prstGeom prst="rect">
            <a:avLst/>
          </a:prstGeom>
        </p:spPr>
        <p:txBody>
          <a:bodyPr/>
          <a:lstStyle>
            <a:lvl1pPr marL="342900" indent="-342900" algn="l" defTabSz="457200" rtl="0" eaLnBrk="1" latinLnBrk="0" hangingPunct="1">
              <a:spcBef>
                <a:spcPct val="20000"/>
              </a:spcBef>
              <a:buFont typeface="Arial"/>
              <a:buChar char="•"/>
              <a:defRPr sz="2000" b="0" i="0" kern="1200" baseline="0">
                <a:solidFill>
                  <a:schemeClr val="tx1"/>
                </a:solidFill>
                <a:latin typeface="Open Sans" charset="0"/>
                <a:ea typeface="Open Sans" charset="0"/>
                <a:cs typeface="Open Sans" charset="0"/>
              </a:defRPr>
            </a:lvl1pPr>
            <a:lvl2pPr marL="742950" indent="-285750" algn="l" defTabSz="457200" rtl="0" eaLnBrk="1" latinLnBrk="0" hangingPunct="1">
              <a:spcBef>
                <a:spcPct val="20000"/>
              </a:spcBef>
              <a:buFont typeface="Arial"/>
              <a:buChar char="–"/>
              <a:defRPr sz="2000" b="0" i="0" kern="1200">
                <a:solidFill>
                  <a:schemeClr val="tx1"/>
                </a:solidFill>
                <a:latin typeface="Open Sans" charset="0"/>
                <a:ea typeface="Open Sans" charset="0"/>
                <a:cs typeface="Open Sans" charset="0"/>
              </a:defRPr>
            </a:lvl2pPr>
            <a:lvl3pPr marL="1143000" indent="-228600" algn="l" defTabSz="457200" rtl="0" eaLnBrk="1" latinLnBrk="0" hangingPunct="1">
              <a:spcBef>
                <a:spcPct val="20000"/>
              </a:spcBef>
              <a:buFont typeface="Arial"/>
              <a:buChar char="•"/>
              <a:defRPr sz="2000" b="0" i="0" kern="1200">
                <a:solidFill>
                  <a:schemeClr val="tx1"/>
                </a:solidFill>
                <a:latin typeface="Open Sans" charset="0"/>
                <a:ea typeface="Open Sans" charset="0"/>
                <a:cs typeface="Open Sans" charset="0"/>
              </a:defRPr>
            </a:lvl3pPr>
            <a:lvl4pPr marL="1600200" indent="-228600" algn="l" defTabSz="457200" rtl="0" eaLnBrk="1" latinLnBrk="0" hangingPunct="1">
              <a:spcBef>
                <a:spcPct val="20000"/>
              </a:spcBef>
              <a:buFont typeface="Arial"/>
              <a:buChar char="–"/>
              <a:defRPr sz="2000" b="0" i="0" kern="1200">
                <a:solidFill>
                  <a:schemeClr val="tx1"/>
                </a:solidFill>
                <a:latin typeface="Open Sans" charset="0"/>
                <a:ea typeface="Open Sans" charset="0"/>
                <a:cs typeface="Open Sans" charset="0"/>
              </a:defRPr>
            </a:lvl4pPr>
            <a:lvl5pPr marL="2057400" indent="-228600" algn="l" defTabSz="457200" rtl="0" eaLnBrk="1" latinLnBrk="0" hangingPunct="1">
              <a:spcBef>
                <a:spcPct val="20000"/>
              </a:spcBef>
              <a:buFont typeface="Arial"/>
              <a:buChar char="»"/>
              <a:defRPr sz="2000" b="0" i="0" kern="1200">
                <a:solidFill>
                  <a:schemeClr val="tx1"/>
                </a:solidFill>
                <a:latin typeface="Open Sans" charset="0"/>
                <a:ea typeface="Open Sans" charset="0"/>
                <a:cs typeface="Open Sans"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dirty="0" smtClean="0">
                <a:ln>
                  <a:noFill/>
                </a:ln>
                <a:solidFill>
                  <a:srgbClr val="33006F"/>
                </a:solidFill>
                <a:effectLst/>
                <a:uLnTx/>
                <a:uFillTx/>
                <a:latin typeface="Open Sans" charset="0"/>
              </a:rPr>
              <a:t>Coursework Only  </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dirty="0" smtClean="0">
                <a:ln>
                  <a:noFill/>
                </a:ln>
                <a:solidFill>
                  <a:srgbClr val="33006F"/>
                </a:solidFill>
                <a:effectLst/>
                <a:uLnTx/>
                <a:uFillTx/>
                <a:latin typeface="Open Sans" charset="0"/>
              </a:rPr>
              <a:t>Industry focused curriculum</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dirty="0" smtClean="0">
                <a:ln>
                  <a:noFill/>
                </a:ln>
                <a:solidFill>
                  <a:srgbClr val="33006F"/>
                </a:solidFill>
                <a:effectLst/>
                <a:uLnTx/>
                <a:uFillTx/>
                <a:latin typeface="Open Sans" charset="0"/>
              </a:rPr>
              <a:t>Courses in the evening (allowing time for work or internship during the day)</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dirty="0" smtClean="0">
                <a:ln>
                  <a:noFill/>
                </a:ln>
                <a:solidFill>
                  <a:srgbClr val="33006F"/>
                </a:solidFill>
                <a:effectLst/>
                <a:uLnTx/>
                <a:uFillTx/>
                <a:latin typeface="Open Sans" charset="0"/>
              </a:rPr>
              <a:t>Full time or Part time options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dirty="0" smtClean="0">
                <a:ln>
                  <a:noFill/>
                </a:ln>
                <a:solidFill>
                  <a:srgbClr val="33006F"/>
                </a:solidFill>
                <a:effectLst/>
                <a:uLnTx/>
                <a:uFillTx/>
                <a:latin typeface="Open Sans" charset="0"/>
              </a:rPr>
              <a:t>Sample Courses Include: Data Sciences for Power Systems, The Self-Driving Car, Embedded and Real-time Systems, Machine Learning for Big Data, and Wireless Networking for 5G</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dirty="0" smtClean="0">
                <a:ln>
                  <a:noFill/>
                </a:ln>
                <a:solidFill>
                  <a:srgbClr val="33006F"/>
                </a:solidFill>
                <a:effectLst/>
                <a:uLnTx/>
                <a:uFillTx/>
                <a:latin typeface="Open Sans" charset="0"/>
              </a:rPr>
              <a:t>Admission</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dirty="0" smtClean="0">
                <a:ln>
                  <a:noFill/>
                </a:ln>
                <a:solidFill>
                  <a:srgbClr val="33006F"/>
                </a:solidFill>
                <a:effectLst/>
                <a:uLnTx/>
                <a:uFillTx/>
                <a:latin typeface="Open Sans" charset="0"/>
              </a:rPr>
              <a:t>Early deadline is January 5 – notification prior to April 15th national deadline</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dirty="0" smtClean="0">
                <a:ln>
                  <a:noFill/>
                </a:ln>
                <a:solidFill>
                  <a:srgbClr val="33006F"/>
                </a:solidFill>
                <a:effectLst/>
                <a:uLnTx/>
                <a:uFillTx/>
                <a:latin typeface="Open Sans" charset="0"/>
              </a:rPr>
              <a:t>Regular deadline is May 15 – notification in June/July</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dirty="0" smtClean="0">
                <a:ln>
                  <a:noFill/>
                </a:ln>
                <a:solidFill>
                  <a:srgbClr val="33006F"/>
                </a:solidFill>
                <a:effectLst/>
                <a:uLnTx/>
                <a:uFillTx/>
                <a:latin typeface="Open Sans" charset="0"/>
              </a:rPr>
              <a:t>No GRE required</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000" b="1" i="0" u="none" strike="noStrike" kern="1200" cap="none" spc="0" normalizeH="0" baseline="0" noProof="0" dirty="0" smtClean="0">
                <a:ln>
                  <a:noFill/>
                </a:ln>
                <a:solidFill>
                  <a:srgbClr val="33006F"/>
                </a:solidFill>
                <a:effectLst/>
                <a:uLnTx/>
                <a:uFillTx/>
                <a:latin typeface="Open Sans" charset="0"/>
              </a:rPr>
              <a:t>Information Session – TBA – check with May Lim at: smlim@uw.edu</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000" b="0" i="0" u="none" strike="noStrike" kern="1200" cap="none" spc="0" normalizeH="0" baseline="0" noProof="0" dirty="0">
              <a:ln>
                <a:noFill/>
              </a:ln>
              <a:solidFill>
                <a:srgbClr val="33006F"/>
              </a:solidFill>
              <a:effectLst/>
              <a:uLnTx/>
              <a:uFillTx/>
              <a:latin typeface="Open Sans" charset="0"/>
            </a:endParaRPr>
          </a:p>
        </p:txBody>
      </p:sp>
    </p:spTree>
    <p:extLst>
      <p:ext uri="{BB962C8B-B14F-4D97-AF65-F5344CB8AC3E}">
        <p14:creationId xmlns:p14="http://schemas.microsoft.com/office/powerpoint/2010/main" val="283421087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lvl="0"/>
            <a:r>
              <a:rPr lang="en-US" sz="4800" dirty="0">
                <a:solidFill>
                  <a:srgbClr val="33006F"/>
                </a:solidFill>
              </a:rPr>
              <a:t>No Degree in </a:t>
            </a:r>
            <a:r>
              <a:rPr lang="en-US" sz="4800" dirty="0" smtClean="0">
                <a:solidFill>
                  <a:srgbClr val="33006F"/>
                </a:solidFill>
              </a:rPr>
              <a:t>ECE</a:t>
            </a:r>
            <a:r>
              <a:rPr lang="en-US" sz="4800" dirty="0">
                <a:solidFill>
                  <a:srgbClr val="33006F"/>
                </a:solidFill>
              </a:rPr>
              <a:t>?</a:t>
            </a:r>
          </a:p>
          <a:p>
            <a:endParaRPr lang="en-US" dirty="0"/>
          </a:p>
        </p:txBody>
      </p:sp>
      <p:sp>
        <p:nvSpPr>
          <p:cNvPr id="5" name="Rectangle 4"/>
          <p:cNvSpPr/>
          <p:nvPr/>
        </p:nvSpPr>
        <p:spPr>
          <a:xfrm>
            <a:off x="1376855" y="1453562"/>
            <a:ext cx="10431704" cy="2012859"/>
          </a:xfrm>
          <a:prstGeom prst="rect">
            <a:avLst/>
          </a:prstGeom>
        </p:spPr>
        <p:txBody>
          <a:bodyPr wrap="square">
            <a:spAutoFit/>
          </a:bodyPr>
          <a:lstStyle/>
          <a:p>
            <a:pPr lvl="0">
              <a:spcBef>
                <a:spcPct val="20000"/>
              </a:spcBef>
            </a:pPr>
            <a:r>
              <a:rPr lang="en-US" sz="2400" dirty="0">
                <a:solidFill>
                  <a:srgbClr val="33006F"/>
                </a:solidFill>
                <a:latin typeface="Uni Sans" charset="0"/>
              </a:rPr>
              <a:t>Students with a strong academic record who hold </a:t>
            </a:r>
            <a:endParaRPr lang="en-US" sz="2400" dirty="0" smtClean="0">
              <a:solidFill>
                <a:srgbClr val="33006F"/>
              </a:solidFill>
              <a:latin typeface="Uni Sans" charset="0"/>
            </a:endParaRPr>
          </a:p>
          <a:p>
            <a:pPr lvl="0">
              <a:spcBef>
                <a:spcPct val="20000"/>
              </a:spcBef>
            </a:pPr>
            <a:r>
              <a:rPr lang="en-US" sz="2400" dirty="0" smtClean="0">
                <a:solidFill>
                  <a:srgbClr val="33006F"/>
                </a:solidFill>
                <a:latin typeface="Uni Sans" charset="0"/>
              </a:rPr>
              <a:t>a </a:t>
            </a:r>
            <a:r>
              <a:rPr lang="en-US" sz="2400" dirty="0">
                <a:solidFill>
                  <a:srgbClr val="33006F"/>
                </a:solidFill>
                <a:latin typeface="Uni Sans" charset="0"/>
              </a:rPr>
              <a:t>B.S. degree in a technical field such as </a:t>
            </a:r>
            <a:r>
              <a:rPr lang="en-US" sz="2400" dirty="0" smtClean="0">
                <a:solidFill>
                  <a:srgbClr val="33006F"/>
                </a:solidFill>
                <a:latin typeface="Uni Sans" charset="0"/>
              </a:rPr>
              <a:t>mathematics</a:t>
            </a:r>
            <a:r>
              <a:rPr lang="en-US" sz="2400" dirty="0">
                <a:solidFill>
                  <a:srgbClr val="33006F"/>
                </a:solidFill>
                <a:latin typeface="Uni Sans" charset="0"/>
              </a:rPr>
              <a:t>, physics, chemistry, computer science or in another branch of engineering can expect to perform well in the Department's </a:t>
            </a:r>
            <a:r>
              <a:rPr lang="en-US" sz="2400" dirty="0" smtClean="0">
                <a:solidFill>
                  <a:srgbClr val="33006F"/>
                </a:solidFill>
                <a:latin typeface="Uni Sans" charset="0"/>
              </a:rPr>
              <a:t>MSEE or PhD Programs </a:t>
            </a:r>
            <a:r>
              <a:rPr lang="en-US" sz="2400" dirty="0">
                <a:solidFill>
                  <a:srgbClr val="33006F"/>
                </a:solidFill>
                <a:latin typeface="Uni Sans" charset="0"/>
              </a:rPr>
              <a:t>provided they first develop a basic background in electrical engineering.</a:t>
            </a:r>
          </a:p>
        </p:txBody>
      </p:sp>
      <p:sp>
        <p:nvSpPr>
          <p:cNvPr id="6" name="Content Placeholder 11"/>
          <p:cNvSpPr txBox="1">
            <a:spLocks/>
          </p:cNvSpPr>
          <p:nvPr/>
        </p:nvSpPr>
        <p:spPr>
          <a:xfrm>
            <a:off x="1193698" y="3710152"/>
            <a:ext cx="10208991" cy="2933885"/>
          </a:xfrm>
          <a:prstGeom prst="rect">
            <a:avLst/>
          </a:prstGeom>
        </p:spPr>
        <p:txBody>
          <a:bodyPr/>
          <a:lstStyle>
            <a:lvl1pPr marL="342900" indent="-342900" algn="l" defTabSz="457200" rtl="0" eaLnBrk="1" latinLnBrk="0" hangingPunct="1">
              <a:spcBef>
                <a:spcPct val="20000"/>
              </a:spcBef>
              <a:buFont typeface="Arial"/>
              <a:buChar char="•"/>
              <a:defRPr sz="2000" b="0" i="0" kern="1200" baseline="0">
                <a:solidFill>
                  <a:schemeClr val="tx1"/>
                </a:solidFill>
                <a:latin typeface="Open Sans" charset="0"/>
                <a:ea typeface="Open Sans" charset="0"/>
                <a:cs typeface="Open Sans" charset="0"/>
              </a:defRPr>
            </a:lvl1pPr>
            <a:lvl2pPr marL="742950" indent="-285750" algn="l" defTabSz="457200" rtl="0" eaLnBrk="1" latinLnBrk="0" hangingPunct="1">
              <a:spcBef>
                <a:spcPct val="20000"/>
              </a:spcBef>
              <a:buFont typeface="Arial"/>
              <a:buChar char="–"/>
              <a:defRPr sz="2000" b="0" i="0" kern="1200">
                <a:solidFill>
                  <a:schemeClr val="tx1"/>
                </a:solidFill>
                <a:latin typeface="Open Sans" charset="0"/>
                <a:ea typeface="Open Sans" charset="0"/>
                <a:cs typeface="Open Sans" charset="0"/>
              </a:defRPr>
            </a:lvl2pPr>
            <a:lvl3pPr marL="1143000" indent="-228600" algn="l" defTabSz="457200" rtl="0" eaLnBrk="1" latinLnBrk="0" hangingPunct="1">
              <a:spcBef>
                <a:spcPct val="20000"/>
              </a:spcBef>
              <a:buFont typeface="Arial"/>
              <a:buChar char="•"/>
              <a:defRPr sz="2000" b="0" i="0" kern="1200">
                <a:solidFill>
                  <a:schemeClr val="tx1"/>
                </a:solidFill>
                <a:latin typeface="Open Sans" charset="0"/>
                <a:ea typeface="Open Sans" charset="0"/>
                <a:cs typeface="Open Sans" charset="0"/>
              </a:defRPr>
            </a:lvl3pPr>
            <a:lvl4pPr marL="1600200" indent="-228600" algn="l" defTabSz="457200" rtl="0" eaLnBrk="1" latinLnBrk="0" hangingPunct="1">
              <a:spcBef>
                <a:spcPct val="20000"/>
              </a:spcBef>
              <a:buFont typeface="Arial"/>
              <a:buChar char="–"/>
              <a:defRPr sz="2000" b="0" i="0" kern="1200">
                <a:solidFill>
                  <a:schemeClr val="tx1"/>
                </a:solidFill>
                <a:latin typeface="Open Sans" charset="0"/>
                <a:ea typeface="Open Sans" charset="0"/>
                <a:cs typeface="Open Sans" charset="0"/>
              </a:defRPr>
            </a:lvl4pPr>
            <a:lvl5pPr marL="2057400" indent="-228600" algn="l" defTabSz="457200" rtl="0" eaLnBrk="1" latinLnBrk="0" hangingPunct="1">
              <a:spcBef>
                <a:spcPct val="20000"/>
              </a:spcBef>
              <a:buFont typeface="Arial"/>
              <a:buChar char="»"/>
              <a:defRPr sz="2000" b="0" i="0" kern="1200">
                <a:solidFill>
                  <a:schemeClr val="tx1"/>
                </a:solidFill>
                <a:latin typeface="Open Sans" charset="0"/>
                <a:ea typeface="Open Sans" charset="0"/>
                <a:cs typeface="Open Sans"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000" b="1" i="0" u="none" strike="noStrike" kern="1200" cap="none" spc="0" normalizeH="0" baseline="0" noProof="0" dirty="0" smtClean="0">
                <a:ln>
                  <a:noFill/>
                </a:ln>
                <a:solidFill>
                  <a:srgbClr val="33006F"/>
                </a:solidFill>
                <a:effectLst/>
                <a:uLnTx/>
                <a:uFillTx/>
                <a:latin typeface="Open Sans" charset="0"/>
              </a:rPr>
              <a:t>Fundamental courses recommended of all non-EE degree holders are:</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dirty="0" smtClean="0">
                <a:ln>
                  <a:noFill/>
                </a:ln>
                <a:solidFill>
                  <a:srgbClr val="33006F"/>
                </a:solidFill>
                <a:effectLst/>
                <a:uLnTx/>
                <a:uFillTx/>
                <a:latin typeface="Open Sans" charset="0"/>
              </a:rPr>
              <a:t>EE 215 "Fundamentals of Electrical Engineering"</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dirty="0" smtClean="0">
                <a:ln>
                  <a:noFill/>
                </a:ln>
                <a:solidFill>
                  <a:srgbClr val="33006F"/>
                </a:solidFill>
                <a:effectLst/>
                <a:uLnTx/>
                <a:uFillTx/>
                <a:latin typeface="Open Sans" charset="0"/>
              </a:rPr>
              <a:t>EE 233 "Circuit Theory"</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dirty="0" smtClean="0">
                <a:ln>
                  <a:noFill/>
                </a:ln>
                <a:solidFill>
                  <a:srgbClr val="33006F"/>
                </a:solidFill>
                <a:effectLst/>
                <a:uLnTx/>
                <a:uFillTx/>
                <a:latin typeface="Open Sans" charset="0"/>
              </a:rPr>
              <a:t>EE 235 "Continuous Time Linear Systems"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dirty="0" smtClean="0">
                <a:ln>
                  <a:noFill/>
                </a:ln>
                <a:solidFill>
                  <a:srgbClr val="33006F"/>
                </a:solidFill>
                <a:effectLst/>
                <a:uLnTx/>
                <a:uFillTx/>
                <a:latin typeface="Open Sans" charset="0"/>
              </a:rPr>
              <a:t>Optional – EE 271 "Digital Circuits and Systems"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dirty="0" smtClean="0">
                <a:ln>
                  <a:noFill/>
                </a:ln>
                <a:solidFill>
                  <a:srgbClr val="33006F"/>
                </a:solidFill>
                <a:effectLst/>
                <a:uLnTx/>
                <a:uFillTx/>
                <a:latin typeface="Open Sans" charset="0"/>
              </a:rPr>
              <a:t>Programming skills at the level of CSE 142 "Computer Programming I" and CSE 143 "Computer Programming II"</a:t>
            </a:r>
            <a:endParaRPr kumimoji="0" lang="en-US" sz="2000" b="0" i="0" u="none" strike="noStrike" kern="1200" cap="none" spc="0" normalizeH="0" baseline="0" noProof="0" dirty="0">
              <a:ln>
                <a:noFill/>
              </a:ln>
              <a:solidFill>
                <a:srgbClr val="33006F"/>
              </a:solidFill>
              <a:effectLst/>
              <a:uLnTx/>
              <a:uFillTx/>
              <a:latin typeface="Open Sans" charset="0"/>
            </a:endParaRPr>
          </a:p>
        </p:txBody>
      </p:sp>
      <p:pic>
        <p:nvPicPr>
          <p:cNvPr id="7" name="Picture 6"/>
          <p:cNvPicPr>
            <a:picLocks noChangeAspect="1"/>
          </p:cNvPicPr>
          <p:nvPr/>
        </p:nvPicPr>
        <p:blipFill>
          <a:blip r:embed="rId2"/>
          <a:stretch>
            <a:fillRect/>
          </a:stretch>
        </p:blipFill>
        <p:spPr>
          <a:xfrm>
            <a:off x="8553158" y="118291"/>
            <a:ext cx="3522688" cy="1910892"/>
          </a:xfrm>
          <a:prstGeom prst="rect">
            <a:avLst/>
          </a:prstGeom>
        </p:spPr>
      </p:pic>
    </p:spTree>
    <p:extLst>
      <p:ext uri="{BB962C8B-B14F-4D97-AF65-F5344CB8AC3E}">
        <p14:creationId xmlns:p14="http://schemas.microsoft.com/office/powerpoint/2010/main" val="426695056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lvl="0"/>
            <a:r>
              <a:rPr lang="en-US" sz="4000" b="1" dirty="0">
                <a:solidFill>
                  <a:srgbClr val="33006F"/>
                </a:solidFill>
              </a:rPr>
              <a:t>Funding</a:t>
            </a:r>
          </a:p>
        </p:txBody>
      </p:sp>
      <p:sp>
        <p:nvSpPr>
          <p:cNvPr id="4" name="Content Placeholder 3"/>
          <p:cNvSpPr txBox="1">
            <a:spLocks/>
          </p:cNvSpPr>
          <p:nvPr/>
        </p:nvSpPr>
        <p:spPr>
          <a:xfrm>
            <a:off x="1103374" y="1629588"/>
            <a:ext cx="10389640" cy="601662"/>
          </a:xfrm>
          <a:prstGeom prst="rect">
            <a:avLst/>
          </a:prstGeom>
        </p:spPr>
        <p:txBody>
          <a:bodyPr/>
          <a:lstStyle>
            <a:lvl1pPr marL="0" indent="0" algn="l" defTabSz="457200" rtl="0" eaLnBrk="1" latinLnBrk="0" hangingPunct="1">
              <a:spcBef>
                <a:spcPct val="20000"/>
              </a:spcBef>
              <a:buFont typeface="Arial"/>
              <a:buNone/>
              <a:defRPr sz="2400" b="0" i="0" kern="1200" baseline="0">
                <a:solidFill>
                  <a:schemeClr val="tx1"/>
                </a:solidFill>
                <a:latin typeface="Uni Sans" charset="0"/>
                <a:ea typeface="Uni Sans" charset="0"/>
                <a:cs typeface="Uni Sans" charset="0"/>
              </a:defRPr>
            </a:lvl1pPr>
            <a:lvl2pPr marL="457200" indent="0" algn="l" defTabSz="457200" rtl="0" eaLnBrk="1" latinLnBrk="0" hangingPunct="1">
              <a:spcBef>
                <a:spcPct val="20000"/>
              </a:spcBef>
              <a:buFont typeface="Arial"/>
              <a:buNone/>
              <a:defRPr sz="2800" b="0" i="0" kern="1200">
                <a:solidFill>
                  <a:schemeClr val="tx1"/>
                </a:solidFill>
                <a:latin typeface="Open Sans" charset="0"/>
                <a:ea typeface="Open Sans" charset="0"/>
                <a:cs typeface="Open Sans" charset="0"/>
              </a:defRPr>
            </a:lvl2pPr>
            <a:lvl3pPr marL="914400" indent="0" algn="l" defTabSz="457200" rtl="0" eaLnBrk="1" latinLnBrk="0" hangingPunct="1">
              <a:spcBef>
                <a:spcPct val="20000"/>
              </a:spcBef>
              <a:buFont typeface="Arial"/>
              <a:buNone/>
              <a:defRPr sz="2400" b="0" i="0" kern="1200">
                <a:solidFill>
                  <a:schemeClr val="tx1"/>
                </a:solidFill>
                <a:latin typeface="Open Sans" charset="0"/>
                <a:ea typeface="Open Sans" charset="0"/>
                <a:cs typeface="Open Sans" charset="0"/>
              </a:defRPr>
            </a:lvl3pPr>
            <a:lvl4pPr marL="1371600" indent="0" algn="l" defTabSz="457200" rtl="0" eaLnBrk="1" latinLnBrk="0" hangingPunct="1">
              <a:spcBef>
                <a:spcPct val="20000"/>
              </a:spcBef>
              <a:buFont typeface="Arial"/>
              <a:buNone/>
              <a:defRPr sz="2000" b="0" i="0" kern="1200">
                <a:solidFill>
                  <a:schemeClr val="tx1"/>
                </a:solidFill>
                <a:latin typeface="Open Sans" charset="0"/>
                <a:ea typeface="Open Sans" charset="0"/>
                <a:cs typeface="Open Sans" charset="0"/>
              </a:defRPr>
            </a:lvl4pPr>
            <a:lvl5pPr marL="1828800" indent="0" algn="l" defTabSz="457200" rtl="0" eaLnBrk="1" latinLnBrk="0" hangingPunct="1">
              <a:spcBef>
                <a:spcPct val="20000"/>
              </a:spcBef>
              <a:buFont typeface="Arial"/>
              <a:buNone/>
              <a:defRPr sz="2000" b="0" i="0" kern="1200">
                <a:solidFill>
                  <a:schemeClr val="tx1"/>
                </a:solidFill>
                <a:latin typeface="Open Sans" charset="0"/>
                <a:ea typeface="Open Sans" charset="0"/>
                <a:cs typeface="Open Sans"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800" b="1" i="0" u="none" strike="noStrike" kern="1200" cap="none" spc="0" normalizeH="0" baseline="0" noProof="0" smtClean="0">
                <a:ln>
                  <a:noFill/>
                </a:ln>
                <a:solidFill>
                  <a:srgbClr val="33006F"/>
                </a:solidFill>
                <a:effectLst/>
                <a:uLnTx/>
                <a:uFillTx/>
                <a:latin typeface="Uni Sans" charset="0"/>
              </a:rPr>
              <a:t>PhD &amp; Master’s Program info</a:t>
            </a:r>
            <a:endParaRPr kumimoji="0" lang="en-US" sz="2800" b="1" i="0" u="none" strike="noStrike" kern="1200" cap="none" spc="0" normalizeH="0" baseline="0" noProof="0" dirty="0">
              <a:ln>
                <a:noFill/>
              </a:ln>
              <a:solidFill>
                <a:srgbClr val="33006F"/>
              </a:solidFill>
              <a:effectLst/>
              <a:uLnTx/>
              <a:uFillTx/>
              <a:latin typeface="Uni Sans" charset="0"/>
            </a:endParaRPr>
          </a:p>
        </p:txBody>
      </p:sp>
      <p:sp>
        <p:nvSpPr>
          <p:cNvPr id="5" name="Content Placeholder 2"/>
          <p:cNvSpPr txBox="1">
            <a:spLocks/>
          </p:cNvSpPr>
          <p:nvPr/>
        </p:nvSpPr>
        <p:spPr>
          <a:xfrm>
            <a:off x="1103374" y="2231250"/>
            <a:ext cx="10912883" cy="4526902"/>
          </a:xfrm>
          <a:prstGeom prst="rect">
            <a:avLst/>
          </a:prstGeom>
        </p:spPr>
        <p:txBody>
          <a:bodyPr/>
          <a:lstStyle>
            <a:lvl1pPr marL="342900" indent="-342900" algn="l" defTabSz="457200" rtl="0" eaLnBrk="1" latinLnBrk="0" hangingPunct="1">
              <a:spcBef>
                <a:spcPct val="20000"/>
              </a:spcBef>
              <a:buFont typeface="Arial"/>
              <a:buChar char="•"/>
              <a:defRPr sz="2000" b="0" i="0" kern="1200" baseline="0">
                <a:solidFill>
                  <a:schemeClr val="tx1"/>
                </a:solidFill>
                <a:latin typeface="Open Sans" charset="0"/>
                <a:ea typeface="Open Sans" charset="0"/>
                <a:cs typeface="Open Sans" charset="0"/>
              </a:defRPr>
            </a:lvl1pPr>
            <a:lvl2pPr marL="742950" indent="-285750" algn="l" defTabSz="457200" rtl="0" eaLnBrk="1" latinLnBrk="0" hangingPunct="1">
              <a:spcBef>
                <a:spcPct val="20000"/>
              </a:spcBef>
              <a:buFont typeface="Arial"/>
              <a:buChar char="–"/>
              <a:defRPr sz="2000" b="0" i="0" kern="1200">
                <a:solidFill>
                  <a:schemeClr val="tx1"/>
                </a:solidFill>
                <a:latin typeface="Open Sans" charset="0"/>
                <a:ea typeface="Open Sans" charset="0"/>
                <a:cs typeface="Open Sans" charset="0"/>
              </a:defRPr>
            </a:lvl2pPr>
            <a:lvl3pPr marL="1143000" indent="-228600" algn="l" defTabSz="457200" rtl="0" eaLnBrk="1" latinLnBrk="0" hangingPunct="1">
              <a:spcBef>
                <a:spcPct val="20000"/>
              </a:spcBef>
              <a:buFont typeface="Arial"/>
              <a:buChar char="•"/>
              <a:defRPr sz="2000" b="0" i="0" kern="1200">
                <a:solidFill>
                  <a:schemeClr val="tx1"/>
                </a:solidFill>
                <a:latin typeface="Open Sans" charset="0"/>
                <a:ea typeface="Open Sans" charset="0"/>
                <a:cs typeface="Open Sans" charset="0"/>
              </a:defRPr>
            </a:lvl3pPr>
            <a:lvl4pPr marL="1600200" indent="-228600" algn="l" defTabSz="457200" rtl="0" eaLnBrk="1" latinLnBrk="0" hangingPunct="1">
              <a:spcBef>
                <a:spcPct val="20000"/>
              </a:spcBef>
              <a:buFont typeface="Arial"/>
              <a:buChar char="–"/>
              <a:defRPr sz="2000" b="0" i="0" kern="1200">
                <a:solidFill>
                  <a:schemeClr val="tx1"/>
                </a:solidFill>
                <a:latin typeface="Open Sans" charset="0"/>
                <a:ea typeface="Open Sans" charset="0"/>
                <a:cs typeface="Open Sans" charset="0"/>
              </a:defRPr>
            </a:lvl4pPr>
            <a:lvl5pPr marL="2057400" indent="-228600" algn="l" defTabSz="457200" rtl="0" eaLnBrk="1" latinLnBrk="0" hangingPunct="1">
              <a:spcBef>
                <a:spcPct val="20000"/>
              </a:spcBef>
              <a:buFont typeface="Arial"/>
              <a:buChar char="»"/>
              <a:defRPr sz="2000" b="0" i="0" kern="1200">
                <a:solidFill>
                  <a:schemeClr val="tx1"/>
                </a:solidFill>
                <a:latin typeface="Open Sans" charset="0"/>
                <a:ea typeface="Open Sans" charset="0"/>
                <a:cs typeface="Open Sans"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1200" cap="none" spc="0" normalizeH="0" baseline="0" noProof="0" dirty="0" smtClean="0">
                <a:ln>
                  <a:noFill/>
                </a:ln>
                <a:solidFill>
                  <a:srgbClr val="33006F"/>
                </a:solidFill>
                <a:effectLst/>
                <a:uLnTx/>
                <a:uFillTx/>
                <a:latin typeface="Open Sans" charset="0"/>
              </a:rPr>
              <a:t>All PhD students will be provided departmental support for a total of 4 academic years. Funding may include Teaching or Research Assistant positions, Fellowships and Departmental support. </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1200" cap="none" spc="0" normalizeH="0" baseline="0" noProof="0" dirty="0" smtClean="0">
                <a:ln>
                  <a:noFill/>
                </a:ln>
                <a:solidFill>
                  <a:srgbClr val="33006F"/>
                </a:solidFill>
                <a:effectLst/>
                <a:uLnTx/>
                <a:uFillTx/>
                <a:latin typeface="Open Sans" charset="0"/>
              </a:rPr>
              <a:t>TA/RA 50% FTE appointments come with full tuition waivers, a modest monthly stipend (currently $</a:t>
            </a:r>
            <a:r>
              <a:rPr kumimoji="0" lang="en-US" sz="2800" b="0" i="0" u="none" strike="noStrike" kern="1200" cap="none" spc="0" normalizeH="0" baseline="0" noProof="0" dirty="0" smtClean="0">
                <a:ln>
                  <a:noFill/>
                </a:ln>
                <a:solidFill>
                  <a:srgbClr val="33006F"/>
                </a:solidFill>
                <a:effectLst/>
                <a:uLnTx/>
                <a:uFillTx/>
                <a:latin typeface="Open Sans" charset="0"/>
              </a:rPr>
              <a:t>2758), </a:t>
            </a:r>
            <a:r>
              <a:rPr kumimoji="0" lang="en-US" sz="2800" b="0" i="0" u="none" strike="noStrike" kern="1200" cap="none" spc="0" normalizeH="0" baseline="0" noProof="0" dirty="0" smtClean="0">
                <a:ln>
                  <a:noFill/>
                </a:ln>
                <a:solidFill>
                  <a:srgbClr val="33006F"/>
                </a:solidFill>
                <a:effectLst/>
                <a:uLnTx/>
                <a:uFillTx/>
                <a:latin typeface="Open Sans" charset="0"/>
              </a:rPr>
              <a:t>and health benefits. Students can expect to pay approximately </a:t>
            </a:r>
            <a:r>
              <a:rPr kumimoji="0" lang="en-US" sz="2800" b="0" i="0" u="none" strike="noStrike" kern="1200" cap="none" spc="0" normalizeH="0" baseline="0" noProof="0" dirty="0" smtClean="0">
                <a:ln>
                  <a:noFill/>
                </a:ln>
                <a:solidFill>
                  <a:srgbClr val="33006F"/>
                </a:solidFill>
                <a:effectLst/>
                <a:uLnTx/>
                <a:uFillTx/>
                <a:latin typeface="Open Sans" charset="0"/>
              </a:rPr>
              <a:t>$327 </a:t>
            </a:r>
            <a:r>
              <a:rPr kumimoji="0" lang="en-US" sz="2800" b="0" i="0" u="none" strike="noStrike" kern="1200" cap="none" spc="0" normalizeH="0" baseline="0" noProof="0" dirty="0" smtClean="0">
                <a:ln>
                  <a:noFill/>
                </a:ln>
                <a:solidFill>
                  <a:srgbClr val="33006F"/>
                </a:solidFill>
                <a:effectLst/>
                <a:uLnTx/>
                <a:uFillTx/>
                <a:latin typeface="Open Sans" charset="0"/>
              </a:rPr>
              <a:t>in fees per quarter. </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1200" cap="none" spc="0" normalizeH="0" baseline="0" noProof="0" dirty="0" smtClean="0">
                <a:ln>
                  <a:noFill/>
                </a:ln>
                <a:solidFill>
                  <a:srgbClr val="33006F"/>
                </a:solidFill>
                <a:effectLst/>
                <a:uLnTx/>
                <a:uFillTx/>
                <a:latin typeface="Open Sans" charset="0"/>
              </a:rPr>
              <a:t>International applicants must demonstrate spoken English proficiency for TA positions (per Memo 15 – Speak score of 26).</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000" b="0" i="0" u="none" strike="noStrike" kern="1200" cap="none" spc="0" normalizeH="0" baseline="0" noProof="0" dirty="0">
              <a:ln>
                <a:noFill/>
              </a:ln>
              <a:solidFill>
                <a:srgbClr val="33006F"/>
              </a:solidFill>
              <a:effectLst/>
              <a:uLnTx/>
              <a:uFillTx/>
              <a:latin typeface="Open Sans" charset="0"/>
            </a:endParaRPr>
          </a:p>
        </p:txBody>
      </p:sp>
      <p:pic>
        <p:nvPicPr>
          <p:cNvPr id="6" name="Picture 5"/>
          <p:cNvPicPr>
            <a:picLocks noChangeAspect="1"/>
          </p:cNvPicPr>
          <p:nvPr/>
        </p:nvPicPr>
        <p:blipFill>
          <a:blip r:embed="rId2"/>
          <a:stretch>
            <a:fillRect/>
          </a:stretch>
        </p:blipFill>
        <p:spPr>
          <a:xfrm>
            <a:off x="8635514" y="243217"/>
            <a:ext cx="2857500" cy="1905000"/>
          </a:xfrm>
          <a:prstGeom prst="rect">
            <a:avLst/>
          </a:prstGeom>
        </p:spPr>
      </p:pic>
    </p:spTree>
    <p:extLst>
      <p:ext uri="{BB962C8B-B14F-4D97-AF65-F5344CB8AC3E}">
        <p14:creationId xmlns:p14="http://schemas.microsoft.com/office/powerpoint/2010/main" val="169130938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714704" y="371510"/>
            <a:ext cx="11093856" cy="991998"/>
          </a:xfrm>
        </p:spPr>
        <p:txBody>
          <a:bodyPr/>
          <a:lstStyle/>
          <a:p>
            <a:r>
              <a:rPr lang="en-US" dirty="0" smtClean="0"/>
              <a:t>Prof</a:t>
            </a:r>
            <a:r>
              <a:rPr lang="en-US" dirty="0"/>
              <a:t>. </a:t>
            </a:r>
            <a:r>
              <a:rPr lang="en-US" dirty="0" smtClean="0"/>
              <a:t>M.P. (</a:t>
            </a:r>
            <a:r>
              <a:rPr lang="en-US" dirty="0" err="1" smtClean="0"/>
              <a:t>Anant</a:t>
            </a:r>
            <a:r>
              <a:rPr lang="en-US" dirty="0" smtClean="0"/>
              <a:t>) </a:t>
            </a:r>
            <a:r>
              <a:rPr lang="en-US" dirty="0" err="1" smtClean="0"/>
              <a:t>Anantram</a:t>
            </a:r>
            <a:endParaRPr lang="en-US" dirty="0"/>
          </a:p>
        </p:txBody>
      </p:sp>
      <p:pic>
        <p:nvPicPr>
          <p:cNvPr id="4" name="Chart Placeholder 3"/>
          <p:cNvPicPr>
            <a:picLocks noGrp="1" noChangeAspect="1"/>
          </p:cNvPicPr>
          <p:nvPr>
            <p:ph type="chart" sz="quarter" idx="12"/>
          </p:nvPr>
        </p:nvPicPr>
        <p:blipFill>
          <a:blip r:embed="rId2">
            <a:extLst>
              <a:ext uri="{28A0092B-C50C-407E-A947-70E740481C1C}">
                <a14:useLocalDpi xmlns:a14="http://schemas.microsoft.com/office/drawing/2010/main" val="0"/>
              </a:ext>
            </a:extLst>
          </a:blip>
          <a:stretch>
            <a:fillRect/>
          </a:stretch>
        </p:blipFill>
        <p:spPr>
          <a:xfrm>
            <a:off x="9317048" y="371510"/>
            <a:ext cx="2167764" cy="2893964"/>
          </a:xfrm>
          <a:prstGeom prst="rect">
            <a:avLst/>
          </a:prstGeom>
        </p:spPr>
      </p:pic>
      <p:sp>
        <p:nvSpPr>
          <p:cNvPr id="5" name="Content Placeholder 3"/>
          <p:cNvSpPr txBox="1">
            <a:spLocks/>
          </p:cNvSpPr>
          <p:nvPr/>
        </p:nvSpPr>
        <p:spPr>
          <a:xfrm>
            <a:off x="1233250" y="886395"/>
            <a:ext cx="8083798" cy="1447334"/>
          </a:xfrm>
          <a:prstGeom prst="rect">
            <a:avLst/>
          </a:prstGeom>
        </p:spPr>
        <p:txBody>
          <a:bodyPr/>
          <a:lstStyle>
            <a:lvl1pPr marL="0" indent="0" algn="l" defTabSz="457200" rtl="0" eaLnBrk="1" latinLnBrk="0" hangingPunct="1">
              <a:spcBef>
                <a:spcPct val="20000"/>
              </a:spcBef>
              <a:buFont typeface="Arial"/>
              <a:buNone/>
              <a:defRPr sz="2400" b="0" i="0" kern="1200" baseline="0">
                <a:solidFill>
                  <a:schemeClr val="tx1"/>
                </a:solidFill>
                <a:latin typeface="Uni Sans" charset="0"/>
                <a:ea typeface="Uni Sans" charset="0"/>
                <a:cs typeface="Uni Sans" charset="0"/>
              </a:defRPr>
            </a:lvl1pPr>
            <a:lvl2pPr marL="457200" indent="0" algn="l" defTabSz="457200" rtl="0" eaLnBrk="1" latinLnBrk="0" hangingPunct="1">
              <a:spcBef>
                <a:spcPct val="20000"/>
              </a:spcBef>
              <a:buFont typeface="Arial"/>
              <a:buNone/>
              <a:defRPr sz="2800" b="0" i="0" kern="1200">
                <a:solidFill>
                  <a:schemeClr val="tx1"/>
                </a:solidFill>
                <a:latin typeface="Open Sans" charset="0"/>
                <a:ea typeface="Open Sans" charset="0"/>
                <a:cs typeface="Open Sans" charset="0"/>
              </a:defRPr>
            </a:lvl2pPr>
            <a:lvl3pPr marL="914400" indent="0" algn="l" defTabSz="457200" rtl="0" eaLnBrk="1" latinLnBrk="0" hangingPunct="1">
              <a:spcBef>
                <a:spcPct val="20000"/>
              </a:spcBef>
              <a:buFont typeface="Arial"/>
              <a:buNone/>
              <a:defRPr sz="2400" b="0" i="0" kern="1200">
                <a:solidFill>
                  <a:schemeClr val="tx1"/>
                </a:solidFill>
                <a:latin typeface="Open Sans" charset="0"/>
                <a:ea typeface="Open Sans" charset="0"/>
                <a:cs typeface="Open Sans" charset="0"/>
              </a:defRPr>
            </a:lvl3pPr>
            <a:lvl4pPr marL="1371600" indent="0" algn="l" defTabSz="457200" rtl="0" eaLnBrk="1" latinLnBrk="0" hangingPunct="1">
              <a:spcBef>
                <a:spcPct val="20000"/>
              </a:spcBef>
              <a:buFont typeface="Arial"/>
              <a:buNone/>
              <a:defRPr sz="2000" b="0" i="0" kern="1200">
                <a:solidFill>
                  <a:schemeClr val="tx1"/>
                </a:solidFill>
                <a:latin typeface="Open Sans" charset="0"/>
                <a:ea typeface="Open Sans" charset="0"/>
                <a:cs typeface="Open Sans" charset="0"/>
              </a:defRPr>
            </a:lvl4pPr>
            <a:lvl5pPr marL="1828800" indent="0" algn="l" defTabSz="457200" rtl="0" eaLnBrk="1" latinLnBrk="0" hangingPunct="1">
              <a:spcBef>
                <a:spcPct val="20000"/>
              </a:spcBef>
              <a:buFont typeface="Arial"/>
              <a:buNone/>
              <a:defRPr sz="2000" b="0" i="0" kern="1200">
                <a:solidFill>
                  <a:schemeClr val="tx1"/>
                </a:solidFill>
                <a:latin typeface="Open Sans" charset="0"/>
                <a:ea typeface="Open Sans" charset="0"/>
                <a:cs typeface="Open Sans"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200" b="1" i="1" u="none" strike="noStrike" kern="1200" cap="none" spc="0" normalizeH="0" baseline="0" noProof="0" dirty="0" smtClean="0">
                <a:ln>
                  <a:noFill/>
                </a:ln>
                <a:solidFill>
                  <a:srgbClr val="33006F"/>
                </a:solidFill>
                <a:effectLst/>
                <a:uLnTx/>
                <a:uFillTx/>
                <a:latin typeface="Uni Sans" charset="0"/>
              </a:rPr>
              <a:t>Research Interests: </a:t>
            </a:r>
          </a:p>
          <a:p>
            <a:pPr lvl="0">
              <a:defRPr/>
            </a:pPr>
            <a:r>
              <a:rPr lang="en-US" sz="2200" i="1" dirty="0" smtClean="0">
                <a:solidFill>
                  <a:srgbClr val="33006F"/>
                </a:solidFill>
              </a:rPr>
              <a:t>the theory</a:t>
            </a:r>
            <a:r>
              <a:rPr lang="en-US" sz="2200" i="1" dirty="0">
                <a:solidFill>
                  <a:srgbClr val="33006F"/>
                </a:solidFill>
              </a:rPr>
              <a:t>, algorithm and application of modeling methods for nanoscale materials and devices</a:t>
            </a:r>
            <a:endParaRPr lang="en-US" sz="2200" i="1" dirty="0" smtClean="0">
              <a:solidFill>
                <a:srgbClr val="33006F"/>
              </a:solidFill>
            </a:endParaRPr>
          </a:p>
          <a:p>
            <a:pPr lvl="0">
              <a:defRPr/>
            </a:pPr>
            <a:r>
              <a:rPr lang="en-US" sz="2200" i="1" dirty="0">
                <a:solidFill>
                  <a:srgbClr val="33006F"/>
                </a:solidFill>
              </a:rPr>
              <a:t>https://sites.uw.edu/anantmp/</a:t>
            </a:r>
            <a:endParaRPr kumimoji="0" lang="en-US" sz="2200" b="0" i="1" u="none" strike="noStrike" kern="1200" cap="none" spc="0" normalizeH="0" baseline="0" noProof="0" dirty="0" smtClean="0">
              <a:ln>
                <a:noFill/>
              </a:ln>
              <a:solidFill>
                <a:srgbClr val="33006F"/>
              </a:solidFill>
              <a:effectLst/>
              <a:uLnTx/>
              <a:uFillTx/>
              <a:latin typeface="Uni Sans" charset="0"/>
            </a:endParaRPr>
          </a:p>
        </p:txBody>
      </p:sp>
      <p:sp>
        <p:nvSpPr>
          <p:cNvPr id="6" name="Content Placeholder 4"/>
          <p:cNvSpPr txBox="1">
            <a:spLocks/>
          </p:cNvSpPr>
          <p:nvPr/>
        </p:nvSpPr>
        <p:spPr>
          <a:xfrm>
            <a:off x="1155433" y="3242370"/>
            <a:ext cx="10653127" cy="3403130"/>
          </a:xfrm>
          <a:prstGeom prst="rect">
            <a:avLst/>
          </a:prstGeom>
        </p:spPr>
        <p:txBody>
          <a:bodyPr/>
          <a:lstStyle>
            <a:lvl1pPr marL="0" indent="0" algn="l" defTabSz="457200" rtl="0" eaLnBrk="1" latinLnBrk="0" hangingPunct="1">
              <a:spcBef>
                <a:spcPct val="20000"/>
              </a:spcBef>
              <a:buFont typeface="Arial"/>
              <a:buNone/>
              <a:defRPr sz="2000" b="0" i="0" kern="1200" baseline="0">
                <a:solidFill>
                  <a:schemeClr val="tx1"/>
                </a:solidFill>
                <a:latin typeface="Open Sans" charset="0"/>
                <a:ea typeface="Open Sans" charset="0"/>
                <a:cs typeface="Open Sans" charset="0"/>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solidFill>
                  <a:srgbClr val="3D3D3D"/>
                </a:solidFill>
                <a:latin typeface="Open Sans"/>
              </a:rPr>
              <a:t>B.Sc. in Applied Science from P.S.G. College of Technology, Coimbatore, India, his M.Sc. degree in Physics from the University of Pune, India, and his Ph.D. in Electrical Engineering from Purdue </a:t>
            </a:r>
            <a:r>
              <a:rPr lang="en-US" dirty="0" smtClean="0">
                <a:solidFill>
                  <a:srgbClr val="3D3D3D"/>
                </a:solidFill>
                <a:latin typeface="Open Sans"/>
              </a:rPr>
              <a:t>University.</a:t>
            </a:r>
            <a:br>
              <a:rPr lang="en-US" dirty="0" smtClean="0">
                <a:solidFill>
                  <a:srgbClr val="3D3D3D"/>
                </a:solidFill>
                <a:latin typeface="Open Sans"/>
              </a:rPr>
            </a:br>
            <a:r>
              <a:rPr lang="en-US" dirty="0" smtClean="0">
                <a:solidFill>
                  <a:srgbClr val="3D3D3D"/>
                </a:solidFill>
                <a:latin typeface="Open Sans"/>
              </a:rPr>
              <a:t/>
            </a:r>
            <a:br>
              <a:rPr lang="en-US" dirty="0" smtClean="0">
                <a:solidFill>
                  <a:srgbClr val="3D3D3D"/>
                </a:solidFill>
                <a:latin typeface="Open Sans"/>
              </a:rPr>
            </a:br>
            <a:r>
              <a:rPr lang="en-US" dirty="0">
                <a:solidFill>
                  <a:srgbClr val="3D3D3D"/>
                </a:solidFill>
                <a:latin typeface="Open Sans"/>
              </a:rPr>
              <a:t>He has worked at the NASA Ames Research Center’s Center for Nanotechnology and was a professor at the University of Waterloo before joining the University of Washington.</a:t>
            </a:r>
          </a:p>
          <a:p>
            <a:endParaRPr lang="en-US" dirty="0">
              <a:solidFill>
                <a:srgbClr val="3D3D3D"/>
              </a:solidFill>
              <a:latin typeface="Open Sans"/>
            </a:endParaRPr>
          </a:p>
          <a:p>
            <a:r>
              <a:rPr lang="en-US" dirty="0" err="1">
                <a:solidFill>
                  <a:srgbClr val="3D3D3D"/>
                </a:solidFill>
                <a:latin typeface="Open Sans"/>
              </a:rPr>
              <a:t>Anantram’s</a:t>
            </a:r>
            <a:r>
              <a:rPr lang="en-US" dirty="0">
                <a:solidFill>
                  <a:srgbClr val="3D3D3D"/>
                </a:solidFill>
                <a:latin typeface="Open Sans"/>
              </a:rPr>
              <a:t> </a:t>
            </a:r>
            <a:r>
              <a:rPr lang="en-US" dirty="0" smtClean="0">
                <a:solidFill>
                  <a:srgbClr val="3D3D3D"/>
                </a:solidFill>
                <a:latin typeface="Open Sans"/>
              </a:rPr>
              <a:t>group’s </a:t>
            </a:r>
            <a:r>
              <a:rPr lang="en-US" dirty="0">
                <a:solidFill>
                  <a:srgbClr val="3D3D3D"/>
                </a:solidFill>
                <a:latin typeface="Open Sans"/>
              </a:rPr>
              <a:t>current focus is on fast algorithms to calculate </a:t>
            </a:r>
            <a:r>
              <a:rPr lang="en-US" dirty="0" err="1">
                <a:solidFill>
                  <a:srgbClr val="3D3D3D"/>
                </a:solidFill>
                <a:latin typeface="Open Sans"/>
              </a:rPr>
              <a:t>Gless</a:t>
            </a:r>
            <a:r>
              <a:rPr lang="en-US" dirty="0">
                <a:solidFill>
                  <a:srgbClr val="3D3D3D"/>
                </a:solidFill>
                <a:latin typeface="Open Sans"/>
              </a:rPr>
              <a:t>, modeling of electron transport in DNA and multi-scale modeling of memory devices such as phase change and resistive memory devices.</a:t>
            </a:r>
          </a:p>
        </p:txBody>
      </p:sp>
    </p:spTree>
    <p:extLst>
      <p:ext uri="{BB962C8B-B14F-4D97-AF65-F5344CB8AC3E}">
        <p14:creationId xmlns:p14="http://schemas.microsoft.com/office/powerpoint/2010/main" val="25809248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lvl="0"/>
            <a:r>
              <a:rPr lang="en-US" sz="4000" b="1" dirty="0" smtClean="0">
                <a:solidFill>
                  <a:srgbClr val="33006F"/>
                </a:solidFill>
              </a:rPr>
              <a:t>Funding - continued</a:t>
            </a:r>
            <a:endParaRPr lang="en-US" sz="4000" b="1" dirty="0">
              <a:solidFill>
                <a:srgbClr val="33006F"/>
              </a:solidFill>
            </a:endParaRPr>
          </a:p>
        </p:txBody>
      </p:sp>
      <p:sp>
        <p:nvSpPr>
          <p:cNvPr id="4" name="Content Placeholder 3"/>
          <p:cNvSpPr txBox="1">
            <a:spLocks/>
          </p:cNvSpPr>
          <p:nvPr/>
        </p:nvSpPr>
        <p:spPr>
          <a:xfrm>
            <a:off x="1103374" y="1244954"/>
            <a:ext cx="10389640" cy="601662"/>
          </a:xfrm>
          <a:prstGeom prst="rect">
            <a:avLst/>
          </a:prstGeom>
        </p:spPr>
        <p:txBody>
          <a:bodyPr/>
          <a:lstStyle>
            <a:lvl1pPr marL="0" indent="0" algn="l" defTabSz="457200" rtl="0" eaLnBrk="1" latinLnBrk="0" hangingPunct="1">
              <a:spcBef>
                <a:spcPct val="20000"/>
              </a:spcBef>
              <a:buFont typeface="Arial"/>
              <a:buNone/>
              <a:defRPr sz="2400" b="0" i="0" kern="1200" baseline="0">
                <a:solidFill>
                  <a:schemeClr val="tx1"/>
                </a:solidFill>
                <a:latin typeface="Uni Sans" charset="0"/>
                <a:ea typeface="Uni Sans" charset="0"/>
                <a:cs typeface="Uni Sans" charset="0"/>
              </a:defRPr>
            </a:lvl1pPr>
            <a:lvl2pPr marL="457200" indent="0" algn="l" defTabSz="457200" rtl="0" eaLnBrk="1" latinLnBrk="0" hangingPunct="1">
              <a:spcBef>
                <a:spcPct val="20000"/>
              </a:spcBef>
              <a:buFont typeface="Arial"/>
              <a:buNone/>
              <a:defRPr sz="2800" b="0" i="0" kern="1200">
                <a:solidFill>
                  <a:schemeClr val="tx1"/>
                </a:solidFill>
                <a:latin typeface="Open Sans" charset="0"/>
                <a:ea typeface="Open Sans" charset="0"/>
                <a:cs typeface="Open Sans" charset="0"/>
              </a:defRPr>
            </a:lvl2pPr>
            <a:lvl3pPr marL="914400" indent="0" algn="l" defTabSz="457200" rtl="0" eaLnBrk="1" latinLnBrk="0" hangingPunct="1">
              <a:spcBef>
                <a:spcPct val="20000"/>
              </a:spcBef>
              <a:buFont typeface="Arial"/>
              <a:buNone/>
              <a:defRPr sz="2400" b="0" i="0" kern="1200">
                <a:solidFill>
                  <a:schemeClr val="tx1"/>
                </a:solidFill>
                <a:latin typeface="Open Sans" charset="0"/>
                <a:ea typeface="Open Sans" charset="0"/>
                <a:cs typeface="Open Sans" charset="0"/>
              </a:defRPr>
            </a:lvl3pPr>
            <a:lvl4pPr marL="1371600" indent="0" algn="l" defTabSz="457200" rtl="0" eaLnBrk="1" latinLnBrk="0" hangingPunct="1">
              <a:spcBef>
                <a:spcPct val="20000"/>
              </a:spcBef>
              <a:buFont typeface="Arial"/>
              <a:buNone/>
              <a:defRPr sz="2000" b="0" i="0" kern="1200">
                <a:solidFill>
                  <a:schemeClr val="tx1"/>
                </a:solidFill>
                <a:latin typeface="Open Sans" charset="0"/>
                <a:ea typeface="Open Sans" charset="0"/>
                <a:cs typeface="Open Sans" charset="0"/>
              </a:defRPr>
            </a:lvl4pPr>
            <a:lvl5pPr marL="1828800" indent="0" algn="l" defTabSz="457200" rtl="0" eaLnBrk="1" latinLnBrk="0" hangingPunct="1">
              <a:spcBef>
                <a:spcPct val="20000"/>
              </a:spcBef>
              <a:buFont typeface="Arial"/>
              <a:buNone/>
              <a:defRPr sz="2000" b="0" i="0" kern="1200">
                <a:solidFill>
                  <a:schemeClr val="tx1"/>
                </a:solidFill>
                <a:latin typeface="Open Sans" charset="0"/>
                <a:ea typeface="Open Sans" charset="0"/>
                <a:cs typeface="Open Sans"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800" b="1" i="0" u="none" strike="noStrike" kern="1200" cap="none" spc="0" normalizeH="0" baseline="0" noProof="0" dirty="0" smtClean="0">
                <a:ln>
                  <a:noFill/>
                </a:ln>
                <a:solidFill>
                  <a:srgbClr val="33006F"/>
                </a:solidFill>
                <a:effectLst/>
                <a:uLnTx/>
                <a:uFillTx/>
                <a:latin typeface="Uni Sans" charset="0"/>
              </a:rPr>
              <a:t>PhD &amp; Master’s Program info</a:t>
            </a:r>
            <a:endParaRPr kumimoji="0" lang="en-US" sz="2800" b="1" i="0" u="none" strike="noStrike" kern="1200" cap="none" spc="0" normalizeH="0" baseline="0" noProof="0" dirty="0">
              <a:ln>
                <a:noFill/>
              </a:ln>
              <a:solidFill>
                <a:srgbClr val="33006F"/>
              </a:solidFill>
              <a:effectLst/>
              <a:uLnTx/>
              <a:uFillTx/>
              <a:latin typeface="Uni Sans" charset="0"/>
            </a:endParaRPr>
          </a:p>
        </p:txBody>
      </p:sp>
      <p:sp>
        <p:nvSpPr>
          <p:cNvPr id="5" name="Content Placeholder 2"/>
          <p:cNvSpPr txBox="1">
            <a:spLocks/>
          </p:cNvSpPr>
          <p:nvPr/>
        </p:nvSpPr>
        <p:spPr>
          <a:xfrm>
            <a:off x="1103374" y="2236952"/>
            <a:ext cx="10912883" cy="4526902"/>
          </a:xfrm>
          <a:prstGeom prst="rect">
            <a:avLst/>
          </a:prstGeom>
        </p:spPr>
        <p:txBody>
          <a:bodyPr/>
          <a:lstStyle>
            <a:lvl1pPr marL="342900" indent="-342900" algn="l" defTabSz="457200" rtl="0" eaLnBrk="1" latinLnBrk="0" hangingPunct="1">
              <a:spcBef>
                <a:spcPct val="20000"/>
              </a:spcBef>
              <a:buFont typeface="Arial"/>
              <a:buChar char="•"/>
              <a:defRPr sz="2000" b="0" i="0" kern="1200" baseline="0">
                <a:solidFill>
                  <a:schemeClr val="tx1"/>
                </a:solidFill>
                <a:latin typeface="Open Sans" charset="0"/>
                <a:ea typeface="Open Sans" charset="0"/>
                <a:cs typeface="Open Sans" charset="0"/>
              </a:defRPr>
            </a:lvl1pPr>
            <a:lvl2pPr marL="742950" indent="-285750" algn="l" defTabSz="457200" rtl="0" eaLnBrk="1" latinLnBrk="0" hangingPunct="1">
              <a:spcBef>
                <a:spcPct val="20000"/>
              </a:spcBef>
              <a:buFont typeface="Arial"/>
              <a:buChar char="–"/>
              <a:defRPr sz="2000" b="0" i="0" kern="1200">
                <a:solidFill>
                  <a:schemeClr val="tx1"/>
                </a:solidFill>
                <a:latin typeface="Open Sans" charset="0"/>
                <a:ea typeface="Open Sans" charset="0"/>
                <a:cs typeface="Open Sans" charset="0"/>
              </a:defRPr>
            </a:lvl2pPr>
            <a:lvl3pPr marL="1143000" indent="-228600" algn="l" defTabSz="457200" rtl="0" eaLnBrk="1" latinLnBrk="0" hangingPunct="1">
              <a:spcBef>
                <a:spcPct val="20000"/>
              </a:spcBef>
              <a:buFont typeface="Arial"/>
              <a:buChar char="•"/>
              <a:defRPr sz="2000" b="0" i="0" kern="1200">
                <a:solidFill>
                  <a:schemeClr val="tx1"/>
                </a:solidFill>
                <a:latin typeface="Open Sans" charset="0"/>
                <a:ea typeface="Open Sans" charset="0"/>
                <a:cs typeface="Open Sans" charset="0"/>
              </a:defRPr>
            </a:lvl3pPr>
            <a:lvl4pPr marL="1600200" indent="-228600" algn="l" defTabSz="457200" rtl="0" eaLnBrk="1" latinLnBrk="0" hangingPunct="1">
              <a:spcBef>
                <a:spcPct val="20000"/>
              </a:spcBef>
              <a:buFont typeface="Arial"/>
              <a:buChar char="–"/>
              <a:defRPr sz="2000" b="0" i="0" kern="1200">
                <a:solidFill>
                  <a:schemeClr val="tx1"/>
                </a:solidFill>
                <a:latin typeface="Open Sans" charset="0"/>
                <a:ea typeface="Open Sans" charset="0"/>
                <a:cs typeface="Open Sans" charset="0"/>
              </a:defRPr>
            </a:lvl4pPr>
            <a:lvl5pPr marL="2057400" indent="-228600" algn="l" defTabSz="457200" rtl="0" eaLnBrk="1" latinLnBrk="0" hangingPunct="1">
              <a:spcBef>
                <a:spcPct val="20000"/>
              </a:spcBef>
              <a:buFont typeface="Arial"/>
              <a:buChar char="»"/>
              <a:defRPr sz="2000" b="0" i="0" kern="1200">
                <a:solidFill>
                  <a:schemeClr val="tx1"/>
                </a:solidFill>
                <a:latin typeface="Open Sans" charset="0"/>
                <a:ea typeface="Open Sans" charset="0"/>
                <a:cs typeface="Open Sans"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US" sz="2800" dirty="0">
                <a:solidFill>
                  <a:srgbClr val="33006F"/>
                </a:solidFill>
              </a:rPr>
              <a:t>MS applicants are encouraged to apply for fellowships and grants on their own. Some may also receive funding support from the department, however this is not guaranteed.</a:t>
            </a:r>
          </a:p>
          <a:p>
            <a:pPr lvl="0"/>
            <a:r>
              <a:rPr lang="en-US" sz="2800" dirty="0">
                <a:solidFill>
                  <a:srgbClr val="33006F"/>
                </a:solidFill>
              </a:rPr>
              <a:t>MS students are encouraged to apply quarterly for TA positions in </a:t>
            </a:r>
            <a:r>
              <a:rPr lang="en-US" sz="2800" dirty="0" smtClean="0">
                <a:solidFill>
                  <a:srgbClr val="33006F"/>
                </a:solidFill>
              </a:rPr>
              <a:t>ECE</a:t>
            </a:r>
            <a:r>
              <a:rPr lang="en-US" sz="2800" dirty="0">
                <a:solidFill>
                  <a:srgbClr val="33006F"/>
                </a:solidFill>
              </a:rPr>
              <a:t>, other engineering departments or any area in which they feel qualified (Math, Physics). All TA positions include a Tuition Waiver, Healthcare &amp; monthly stipend.</a:t>
            </a:r>
          </a:p>
          <a:p>
            <a:pPr lvl="0"/>
            <a:r>
              <a:rPr lang="en-US" sz="2800" dirty="0">
                <a:solidFill>
                  <a:srgbClr val="33006F"/>
                </a:solidFill>
              </a:rPr>
              <a:t>Unfortunately, we cannot make funding offers to all </a:t>
            </a:r>
            <a:r>
              <a:rPr lang="en-US" sz="2800" dirty="0" smtClean="0">
                <a:solidFill>
                  <a:srgbClr val="33006F"/>
                </a:solidFill>
              </a:rPr>
              <a:t>students.</a:t>
            </a:r>
            <a:endParaRPr lang="en-US" sz="2800" dirty="0" smtClean="0">
              <a:solidFill>
                <a:srgbClr val="33006F"/>
              </a:solidFill>
            </a:endParaRPr>
          </a:p>
          <a:p>
            <a:pPr lvl="0"/>
            <a:r>
              <a:rPr lang="en-US" sz="2800" dirty="0" smtClean="0">
                <a:solidFill>
                  <a:srgbClr val="33006F"/>
                </a:solidFill>
              </a:rPr>
              <a:t>There </a:t>
            </a:r>
            <a:r>
              <a:rPr lang="en-US" sz="2800" dirty="0">
                <a:solidFill>
                  <a:srgbClr val="33006F"/>
                </a:solidFill>
              </a:rPr>
              <a:t>is no additional application for departmental </a:t>
            </a:r>
            <a:r>
              <a:rPr lang="en-US" sz="2800" dirty="0" smtClean="0">
                <a:solidFill>
                  <a:srgbClr val="33006F"/>
                </a:solidFill>
              </a:rPr>
              <a:t>funding (TA applications are announced later). </a:t>
            </a:r>
            <a:endParaRPr lang="en-US" sz="2800" dirty="0">
              <a:solidFill>
                <a:srgbClr val="33006F"/>
              </a:solidFill>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000" b="0" i="0" u="none" strike="noStrike" kern="1200" cap="none" spc="0" normalizeH="0" baseline="0" noProof="0" dirty="0">
              <a:ln>
                <a:noFill/>
              </a:ln>
              <a:solidFill>
                <a:srgbClr val="33006F"/>
              </a:solidFill>
              <a:effectLst/>
              <a:uLnTx/>
              <a:uFillTx/>
              <a:latin typeface="Open Sans" charset="0"/>
            </a:endParaRPr>
          </a:p>
        </p:txBody>
      </p:sp>
      <p:pic>
        <p:nvPicPr>
          <p:cNvPr id="3" name="Picture 2"/>
          <p:cNvPicPr>
            <a:picLocks noChangeAspect="1"/>
          </p:cNvPicPr>
          <p:nvPr/>
        </p:nvPicPr>
        <p:blipFill>
          <a:blip r:embed="rId2"/>
          <a:stretch>
            <a:fillRect/>
          </a:stretch>
        </p:blipFill>
        <p:spPr>
          <a:xfrm>
            <a:off x="8585433" y="62089"/>
            <a:ext cx="3430824" cy="2287216"/>
          </a:xfrm>
          <a:prstGeom prst="rect">
            <a:avLst/>
          </a:prstGeom>
        </p:spPr>
      </p:pic>
    </p:spTree>
    <p:extLst>
      <p:ext uri="{BB962C8B-B14F-4D97-AF65-F5344CB8AC3E}">
        <p14:creationId xmlns:p14="http://schemas.microsoft.com/office/powerpoint/2010/main" val="109134074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95676" y="424550"/>
            <a:ext cx="10912883" cy="991998"/>
          </a:xfrm>
        </p:spPr>
        <p:txBody>
          <a:bodyPr/>
          <a:lstStyle/>
          <a:p>
            <a:pPr lvl="0"/>
            <a:r>
              <a:rPr lang="en-US" sz="4800" b="1" dirty="0"/>
              <a:t>Student Life</a:t>
            </a:r>
          </a:p>
          <a:p>
            <a:endParaRPr lang="en-US" dirty="0"/>
          </a:p>
        </p:txBody>
      </p:sp>
      <p:sp>
        <p:nvSpPr>
          <p:cNvPr id="4" name="Rectangle 3"/>
          <p:cNvSpPr/>
          <p:nvPr/>
        </p:nvSpPr>
        <p:spPr>
          <a:xfrm>
            <a:off x="1196793" y="1923881"/>
            <a:ext cx="10310648" cy="4376583"/>
          </a:xfrm>
          <a:prstGeom prst="rect">
            <a:avLst/>
          </a:prstGeom>
        </p:spPr>
        <p:txBody>
          <a:bodyPr wrap="square">
            <a:spAutoFit/>
          </a:bodyPr>
          <a:lstStyle/>
          <a:p>
            <a:pPr marL="342900" lvl="0" indent="-342900">
              <a:spcBef>
                <a:spcPct val="20000"/>
              </a:spcBef>
              <a:buFont typeface="Arial"/>
              <a:buChar char="•"/>
            </a:pPr>
            <a:r>
              <a:rPr lang="en-US" sz="2400" dirty="0" smtClean="0">
                <a:solidFill>
                  <a:srgbClr val="E8D3A2"/>
                </a:solidFill>
                <a:latin typeface="Open Sans" charset="0"/>
              </a:rPr>
              <a:t>ECE </a:t>
            </a:r>
            <a:r>
              <a:rPr lang="en-US" sz="2400" dirty="0">
                <a:solidFill>
                  <a:srgbClr val="E8D3A2"/>
                </a:solidFill>
                <a:latin typeface="Open Sans" charset="0"/>
              </a:rPr>
              <a:t>Graduate Student Association</a:t>
            </a:r>
          </a:p>
          <a:p>
            <a:pPr marL="342900" lvl="0" indent="-342900">
              <a:spcBef>
                <a:spcPct val="20000"/>
              </a:spcBef>
              <a:buFont typeface="Arial"/>
              <a:buChar char="•"/>
            </a:pPr>
            <a:r>
              <a:rPr lang="en-US" sz="2400" dirty="0">
                <a:solidFill>
                  <a:srgbClr val="E8D3A2"/>
                </a:solidFill>
                <a:latin typeface="Open Sans" charset="0"/>
              </a:rPr>
              <a:t>Friday Socials and other fun events</a:t>
            </a:r>
          </a:p>
          <a:p>
            <a:pPr marL="342900" lvl="0" indent="-342900">
              <a:spcBef>
                <a:spcPct val="20000"/>
              </a:spcBef>
              <a:buFont typeface="Arial"/>
              <a:buChar char="•"/>
            </a:pPr>
            <a:r>
              <a:rPr lang="en-US" sz="2400" dirty="0">
                <a:solidFill>
                  <a:srgbClr val="E8D3A2"/>
                </a:solidFill>
                <a:latin typeface="Open Sans" charset="0"/>
              </a:rPr>
              <a:t>IEEE Student Chapter – Industry Events</a:t>
            </a:r>
          </a:p>
          <a:p>
            <a:pPr marL="742950" lvl="1" indent="-285750">
              <a:spcBef>
                <a:spcPct val="20000"/>
              </a:spcBef>
              <a:buFont typeface="Arial"/>
              <a:buChar char="–"/>
            </a:pPr>
            <a:r>
              <a:rPr lang="en-US" sz="2400" dirty="0">
                <a:solidFill>
                  <a:srgbClr val="E8D3A2"/>
                </a:solidFill>
                <a:latin typeface="Open Sans" charset="0"/>
              </a:rPr>
              <a:t>NEW! Women in Engineering Chapter</a:t>
            </a:r>
          </a:p>
          <a:p>
            <a:pPr marL="342900" lvl="0" indent="-342900">
              <a:spcBef>
                <a:spcPct val="20000"/>
              </a:spcBef>
              <a:buFont typeface="Arial"/>
              <a:buChar char="•"/>
            </a:pPr>
            <a:r>
              <a:rPr lang="en-US" sz="2400" dirty="0">
                <a:solidFill>
                  <a:srgbClr val="E8D3A2"/>
                </a:solidFill>
                <a:latin typeface="Open Sans" charset="0"/>
              </a:rPr>
              <a:t>Women in Science &amp; Engineering and Grace Hopper Conference Sponsorships</a:t>
            </a:r>
          </a:p>
          <a:p>
            <a:pPr marL="342900" lvl="0" indent="-342900">
              <a:spcBef>
                <a:spcPct val="20000"/>
              </a:spcBef>
              <a:buFont typeface="Arial"/>
              <a:buChar char="•"/>
            </a:pPr>
            <a:r>
              <a:rPr lang="en-US" sz="2400" dirty="0">
                <a:solidFill>
                  <a:srgbClr val="E8D3A2"/>
                </a:solidFill>
                <a:latin typeface="Open Sans" charset="0"/>
              </a:rPr>
              <a:t>Society of Women Engineers </a:t>
            </a:r>
          </a:p>
          <a:p>
            <a:pPr marL="342900" lvl="0" indent="-342900">
              <a:spcBef>
                <a:spcPct val="20000"/>
              </a:spcBef>
              <a:buFont typeface="Arial"/>
              <a:buChar char="•"/>
            </a:pPr>
            <a:r>
              <a:rPr lang="en-US" sz="2400" dirty="0" smtClean="0">
                <a:solidFill>
                  <a:srgbClr val="E8D3A2"/>
                </a:solidFill>
                <a:latin typeface="Open Sans" charset="0"/>
              </a:rPr>
              <a:t>ECE </a:t>
            </a:r>
            <a:r>
              <a:rPr lang="en-US" sz="2400" dirty="0">
                <a:solidFill>
                  <a:srgbClr val="E8D3A2"/>
                </a:solidFill>
                <a:latin typeface="Open Sans" charset="0"/>
              </a:rPr>
              <a:t>Casino Night and </a:t>
            </a:r>
            <a:r>
              <a:rPr lang="en-US" sz="2400" dirty="0" smtClean="0">
                <a:solidFill>
                  <a:srgbClr val="E8D3A2"/>
                </a:solidFill>
                <a:latin typeface="Open Sans" charset="0"/>
              </a:rPr>
              <a:t>Engineering Career </a:t>
            </a:r>
            <a:r>
              <a:rPr lang="en-US" sz="2400" dirty="0">
                <a:solidFill>
                  <a:srgbClr val="E8D3A2"/>
                </a:solidFill>
                <a:latin typeface="Open Sans" charset="0"/>
              </a:rPr>
              <a:t>Fair</a:t>
            </a:r>
          </a:p>
          <a:p>
            <a:pPr marL="342900" lvl="0" indent="-342900">
              <a:spcBef>
                <a:spcPct val="20000"/>
              </a:spcBef>
              <a:buFont typeface="Arial"/>
              <a:buChar char="•"/>
            </a:pPr>
            <a:r>
              <a:rPr lang="en-US" sz="2400" dirty="0">
                <a:solidFill>
                  <a:srgbClr val="E8D3A2"/>
                </a:solidFill>
                <a:latin typeface="Open Sans" charset="0"/>
              </a:rPr>
              <a:t>Business Plan  &amp; EIC Competitions</a:t>
            </a:r>
          </a:p>
          <a:p>
            <a:pPr marL="342900" lvl="0" indent="-342900">
              <a:spcBef>
                <a:spcPct val="20000"/>
              </a:spcBef>
              <a:buFont typeface="Arial"/>
              <a:buChar char="•"/>
            </a:pPr>
            <a:r>
              <a:rPr lang="en-US" sz="2400" dirty="0">
                <a:solidFill>
                  <a:srgbClr val="E8D3A2"/>
                </a:solidFill>
                <a:latin typeface="Open Sans" charset="0"/>
              </a:rPr>
              <a:t>College of Engineering Student Groups</a:t>
            </a:r>
          </a:p>
        </p:txBody>
      </p:sp>
      <p:pic>
        <p:nvPicPr>
          <p:cNvPr id="5" name="Picture 4"/>
          <p:cNvPicPr>
            <a:picLocks noChangeAspect="1"/>
          </p:cNvPicPr>
          <p:nvPr/>
        </p:nvPicPr>
        <p:blipFill>
          <a:blip r:embed="rId2"/>
          <a:stretch>
            <a:fillRect/>
          </a:stretch>
        </p:blipFill>
        <p:spPr>
          <a:xfrm>
            <a:off x="7303225" y="424550"/>
            <a:ext cx="4505334" cy="3017782"/>
          </a:xfrm>
          <a:prstGeom prst="rect">
            <a:avLst/>
          </a:prstGeom>
        </p:spPr>
      </p:pic>
    </p:spTree>
    <p:extLst>
      <p:ext uri="{BB962C8B-B14F-4D97-AF65-F5344CB8AC3E}">
        <p14:creationId xmlns:p14="http://schemas.microsoft.com/office/powerpoint/2010/main" val="153590217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95676" y="424550"/>
            <a:ext cx="10912883" cy="991998"/>
          </a:xfrm>
        </p:spPr>
        <p:txBody>
          <a:bodyPr/>
          <a:lstStyle/>
          <a:p>
            <a:pPr lvl="0"/>
            <a:r>
              <a:rPr lang="en-US" sz="4800" b="1" dirty="0"/>
              <a:t>Student </a:t>
            </a:r>
            <a:r>
              <a:rPr lang="en-US" sz="4800" b="1" dirty="0" smtClean="0"/>
              <a:t>Awards</a:t>
            </a:r>
            <a:endParaRPr lang="en-US" sz="4800" b="1" dirty="0"/>
          </a:p>
          <a:p>
            <a:endParaRPr lang="en-US" dirty="0"/>
          </a:p>
        </p:txBody>
      </p:sp>
      <p:sp>
        <p:nvSpPr>
          <p:cNvPr id="4" name="Rectangle 3"/>
          <p:cNvSpPr/>
          <p:nvPr/>
        </p:nvSpPr>
        <p:spPr>
          <a:xfrm>
            <a:off x="1196793" y="1416548"/>
            <a:ext cx="10310648" cy="5016758"/>
          </a:xfrm>
          <a:prstGeom prst="rect">
            <a:avLst/>
          </a:prstGeom>
        </p:spPr>
        <p:txBody>
          <a:bodyPr wrap="square">
            <a:spAutoFit/>
          </a:bodyPr>
          <a:lstStyle/>
          <a:p>
            <a:pPr marL="342900" lvl="0" indent="-342900">
              <a:spcBef>
                <a:spcPct val="20000"/>
              </a:spcBef>
              <a:buFont typeface="Arial"/>
              <a:buChar char="•"/>
            </a:pPr>
            <a:r>
              <a:rPr lang="en-US" sz="4000" dirty="0">
                <a:solidFill>
                  <a:srgbClr val="E8D3A2"/>
                </a:solidFill>
                <a:latin typeface="Open Sans" charset="0"/>
              </a:rPr>
              <a:t>Microsoft PhD </a:t>
            </a:r>
            <a:r>
              <a:rPr lang="en-US" sz="4000" dirty="0" smtClean="0">
                <a:solidFill>
                  <a:srgbClr val="E8D3A2"/>
                </a:solidFill>
                <a:latin typeface="Open Sans" charset="0"/>
              </a:rPr>
              <a:t>Fellowship</a:t>
            </a:r>
          </a:p>
          <a:p>
            <a:pPr marL="342900" lvl="0" indent="-342900">
              <a:spcBef>
                <a:spcPct val="20000"/>
              </a:spcBef>
              <a:buFont typeface="Arial"/>
              <a:buChar char="•"/>
            </a:pPr>
            <a:r>
              <a:rPr lang="en-US" sz="4000" dirty="0" smtClean="0">
                <a:solidFill>
                  <a:srgbClr val="E8D3A2"/>
                </a:solidFill>
                <a:latin typeface="Open Sans" charset="0"/>
              </a:rPr>
              <a:t>Microsoft Ada Lovelace Fellowship</a:t>
            </a:r>
            <a:endParaRPr lang="en-US" sz="4000" dirty="0">
              <a:solidFill>
                <a:srgbClr val="E8D3A2"/>
              </a:solidFill>
              <a:latin typeface="Open Sans" charset="0"/>
            </a:endParaRPr>
          </a:p>
          <a:p>
            <a:pPr marL="342900" lvl="0" indent="-342900">
              <a:spcBef>
                <a:spcPct val="20000"/>
              </a:spcBef>
              <a:buFont typeface="Arial"/>
              <a:buChar char="•"/>
            </a:pPr>
            <a:r>
              <a:rPr lang="en-US" sz="4000" dirty="0">
                <a:solidFill>
                  <a:srgbClr val="E8D3A2"/>
                </a:solidFill>
                <a:latin typeface="Open Sans" charset="0"/>
              </a:rPr>
              <a:t>Intel PhD </a:t>
            </a:r>
            <a:r>
              <a:rPr lang="en-US" sz="4000" dirty="0" smtClean="0">
                <a:solidFill>
                  <a:srgbClr val="E8D3A2"/>
                </a:solidFill>
                <a:latin typeface="Open Sans" charset="0"/>
              </a:rPr>
              <a:t>Fellowship</a:t>
            </a:r>
            <a:endParaRPr lang="en-US" sz="4000" dirty="0">
              <a:solidFill>
                <a:srgbClr val="E8D3A2"/>
              </a:solidFill>
              <a:latin typeface="Open Sans" charset="0"/>
            </a:endParaRPr>
          </a:p>
          <a:p>
            <a:pPr marL="342900" lvl="0" indent="-342900">
              <a:spcBef>
                <a:spcPct val="20000"/>
              </a:spcBef>
              <a:buFont typeface="Arial"/>
              <a:buChar char="•"/>
            </a:pPr>
            <a:r>
              <a:rPr lang="en-US" sz="4000" dirty="0">
                <a:solidFill>
                  <a:srgbClr val="E8D3A2"/>
                </a:solidFill>
                <a:latin typeface="Open Sans" charset="0"/>
              </a:rPr>
              <a:t>NASA Space Technology Research Fellowship</a:t>
            </a:r>
          </a:p>
          <a:p>
            <a:pPr marL="342900" lvl="0" indent="-342900">
              <a:spcBef>
                <a:spcPct val="20000"/>
              </a:spcBef>
              <a:buFont typeface="Arial"/>
              <a:buChar char="•"/>
            </a:pPr>
            <a:r>
              <a:rPr lang="en-US" sz="4000" dirty="0">
                <a:solidFill>
                  <a:srgbClr val="E8D3A2"/>
                </a:solidFill>
                <a:latin typeface="Open Sans" charset="0"/>
              </a:rPr>
              <a:t>National Science Foundation </a:t>
            </a:r>
            <a:r>
              <a:rPr lang="en-US" sz="4000" dirty="0" smtClean="0">
                <a:solidFill>
                  <a:srgbClr val="E8D3A2"/>
                </a:solidFill>
                <a:latin typeface="Open Sans" charset="0"/>
              </a:rPr>
              <a:t>Fellowships</a:t>
            </a:r>
            <a:endParaRPr lang="en-US" sz="4000" dirty="0">
              <a:solidFill>
                <a:srgbClr val="E8D3A2"/>
              </a:solidFill>
              <a:latin typeface="Open Sans" charset="0"/>
            </a:endParaRPr>
          </a:p>
          <a:p>
            <a:pPr marL="342900" lvl="0" indent="-342900">
              <a:spcBef>
                <a:spcPct val="20000"/>
              </a:spcBef>
              <a:buFont typeface="Arial"/>
              <a:buChar char="•"/>
            </a:pPr>
            <a:r>
              <a:rPr lang="en-US" sz="4000" dirty="0">
                <a:solidFill>
                  <a:srgbClr val="E8D3A2"/>
                </a:solidFill>
                <a:latin typeface="Open Sans" charset="0"/>
              </a:rPr>
              <a:t>Many more…</a:t>
            </a:r>
          </a:p>
        </p:txBody>
      </p:sp>
      <p:pic>
        <p:nvPicPr>
          <p:cNvPr id="3" name="Picture 2"/>
          <p:cNvPicPr>
            <a:picLocks noChangeAspect="1"/>
          </p:cNvPicPr>
          <p:nvPr/>
        </p:nvPicPr>
        <p:blipFill>
          <a:blip r:embed="rId2"/>
          <a:stretch>
            <a:fillRect/>
          </a:stretch>
        </p:blipFill>
        <p:spPr>
          <a:xfrm>
            <a:off x="9751159" y="2180371"/>
            <a:ext cx="2057400" cy="438150"/>
          </a:xfrm>
          <a:prstGeom prst="rect">
            <a:avLst/>
          </a:prstGeom>
        </p:spPr>
      </p:pic>
      <p:pic>
        <p:nvPicPr>
          <p:cNvPr id="6" name="Picture 5"/>
          <p:cNvPicPr>
            <a:picLocks noChangeAspect="1"/>
          </p:cNvPicPr>
          <p:nvPr/>
        </p:nvPicPr>
        <p:blipFill>
          <a:blip r:embed="rId3"/>
          <a:stretch>
            <a:fillRect/>
          </a:stretch>
        </p:blipFill>
        <p:spPr>
          <a:xfrm>
            <a:off x="8726985" y="140720"/>
            <a:ext cx="3232133" cy="1814689"/>
          </a:xfrm>
          <a:prstGeom prst="rect">
            <a:avLst/>
          </a:prstGeom>
        </p:spPr>
      </p:pic>
    </p:spTree>
    <p:extLst>
      <p:ext uri="{BB962C8B-B14F-4D97-AF65-F5344CB8AC3E}">
        <p14:creationId xmlns:p14="http://schemas.microsoft.com/office/powerpoint/2010/main" val="262700229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lvl="0"/>
            <a:r>
              <a:rPr lang="en-US" sz="4800" b="1" dirty="0">
                <a:solidFill>
                  <a:srgbClr val="33006F"/>
                </a:solidFill>
              </a:rPr>
              <a:t>Questions?</a:t>
            </a:r>
          </a:p>
          <a:p>
            <a:endParaRPr lang="en-US" dirty="0"/>
          </a:p>
        </p:txBody>
      </p:sp>
      <p:sp>
        <p:nvSpPr>
          <p:cNvPr id="4" name="Rectangle 3"/>
          <p:cNvSpPr/>
          <p:nvPr/>
        </p:nvSpPr>
        <p:spPr>
          <a:xfrm>
            <a:off x="1235854" y="1822471"/>
            <a:ext cx="7193443" cy="4745915"/>
          </a:xfrm>
          <a:prstGeom prst="rect">
            <a:avLst/>
          </a:prstGeom>
        </p:spPr>
        <p:txBody>
          <a:bodyPr wrap="square">
            <a:spAutoFit/>
          </a:bodyPr>
          <a:lstStyle/>
          <a:p>
            <a:pPr marL="342900" lvl="0" indent="-342900">
              <a:spcBef>
                <a:spcPct val="20000"/>
              </a:spcBef>
              <a:buFont typeface="Arial" panose="020B0604020202020204" pitchFamily="34" charset="0"/>
              <a:buChar char="•"/>
            </a:pPr>
            <a:r>
              <a:rPr lang="en-US" sz="2400" b="1" dirty="0">
                <a:solidFill>
                  <a:srgbClr val="33006F"/>
                </a:solidFill>
                <a:latin typeface="Uni Sans" charset="0"/>
              </a:rPr>
              <a:t>Brenda Larson, </a:t>
            </a:r>
            <a:r>
              <a:rPr lang="en-US" sz="2400" dirty="0">
                <a:solidFill>
                  <a:srgbClr val="33006F"/>
                </a:solidFill>
                <a:latin typeface="Uni Sans" charset="0"/>
              </a:rPr>
              <a:t>Lead Graduate Programs Advisor</a:t>
            </a:r>
          </a:p>
          <a:p>
            <a:pPr marL="800100" lvl="1" indent="-342900">
              <a:spcBef>
                <a:spcPct val="20000"/>
              </a:spcBef>
              <a:buFont typeface="Arial" panose="020B0604020202020204" pitchFamily="34" charset="0"/>
              <a:buChar char="•"/>
            </a:pPr>
            <a:r>
              <a:rPr lang="en-US" sz="2400" b="1" dirty="0" smtClean="0">
                <a:solidFill>
                  <a:schemeClr val="accent1">
                    <a:lumMod val="75000"/>
                  </a:schemeClr>
                </a:solidFill>
                <a:latin typeface="Uni Sans" charset="0"/>
              </a:rPr>
              <a:t>brenda16@uw.edu</a:t>
            </a:r>
            <a:endParaRPr lang="en-US" sz="2400" dirty="0" smtClean="0">
              <a:solidFill>
                <a:schemeClr val="accent1">
                  <a:lumMod val="75000"/>
                </a:schemeClr>
              </a:solidFill>
              <a:latin typeface="Open Sans" charset="0"/>
            </a:endParaRPr>
          </a:p>
          <a:p>
            <a:pPr marL="342900" indent="-342900">
              <a:spcBef>
                <a:spcPct val="20000"/>
              </a:spcBef>
              <a:buFont typeface="Arial" panose="020B0604020202020204" pitchFamily="34" charset="0"/>
              <a:buChar char="•"/>
            </a:pPr>
            <a:r>
              <a:rPr lang="en-US" sz="2400" b="1" dirty="0" smtClean="0">
                <a:solidFill>
                  <a:srgbClr val="33006F"/>
                </a:solidFill>
                <a:latin typeface="Uni Sans" charset="0"/>
              </a:rPr>
              <a:t>Jennifer Huberman, </a:t>
            </a:r>
            <a:r>
              <a:rPr lang="en-US" sz="2400" dirty="0" smtClean="0">
                <a:solidFill>
                  <a:srgbClr val="33006F"/>
                </a:solidFill>
                <a:latin typeface="Uni Sans" charset="0"/>
              </a:rPr>
              <a:t>Grad Advising Program Coordinator</a:t>
            </a:r>
          </a:p>
          <a:p>
            <a:pPr marL="800100" lvl="1" indent="-342900">
              <a:spcBef>
                <a:spcPct val="20000"/>
              </a:spcBef>
              <a:buFont typeface="Arial" panose="020B0604020202020204" pitchFamily="34" charset="0"/>
              <a:buChar char="•"/>
            </a:pPr>
            <a:r>
              <a:rPr lang="en-US" sz="2400" b="1" dirty="0" smtClean="0">
                <a:solidFill>
                  <a:schemeClr val="accent1"/>
                </a:solidFill>
                <a:latin typeface="Uni Sans" charset="0"/>
              </a:rPr>
              <a:t>grad@ece.uw.edu</a:t>
            </a:r>
            <a:endParaRPr lang="en-US" sz="2400" dirty="0" smtClean="0">
              <a:solidFill>
                <a:schemeClr val="accent1"/>
              </a:solidFill>
              <a:latin typeface="Open Sans" charset="0"/>
            </a:endParaRPr>
          </a:p>
          <a:p>
            <a:pPr marL="342900" indent="-342900">
              <a:spcBef>
                <a:spcPct val="20000"/>
              </a:spcBef>
              <a:buFont typeface="Arial" panose="020B0604020202020204" pitchFamily="34" charset="0"/>
              <a:buChar char="•"/>
            </a:pPr>
            <a:r>
              <a:rPr lang="en-US" sz="2400" b="1" dirty="0" smtClean="0">
                <a:solidFill>
                  <a:srgbClr val="33006F"/>
                </a:solidFill>
                <a:latin typeface="Uni Sans" charset="0"/>
              </a:rPr>
              <a:t>Prospective </a:t>
            </a:r>
            <a:r>
              <a:rPr lang="en-US" sz="2400" b="1" dirty="0">
                <a:solidFill>
                  <a:srgbClr val="33006F"/>
                </a:solidFill>
                <a:latin typeface="Uni Sans" charset="0"/>
              </a:rPr>
              <a:t>Student Drop In Sessions: Fridays, </a:t>
            </a:r>
            <a:r>
              <a:rPr lang="en-US" sz="2400" b="1" dirty="0" smtClean="0">
                <a:solidFill>
                  <a:srgbClr val="33006F"/>
                </a:solidFill>
                <a:latin typeface="Uni Sans" charset="0"/>
              </a:rPr>
              <a:t>2:30-3:30pm </a:t>
            </a:r>
            <a:r>
              <a:rPr lang="en-US" sz="2400" b="1" dirty="0">
                <a:solidFill>
                  <a:srgbClr val="33006F"/>
                </a:solidFill>
                <a:latin typeface="Uni Sans" charset="0"/>
              </a:rPr>
              <a:t>in </a:t>
            </a:r>
            <a:r>
              <a:rPr lang="en-US" sz="2400" b="1" dirty="0" smtClean="0">
                <a:solidFill>
                  <a:srgbClr val="33006F"/>
                </a:solidFill>
                <a:latin typeface="Uni Sans" charset="0"/>
              </a:rPr>
              <a:t>ECE </a:t>
            </a:r>
            <a:r>
              <a:rPr lang="en-US" sz="2400" b="1" dirty="0">
                <a:solidFill>
                  <a:srgbClr val="33006F"/>
                </a:solidFill>
                <a:latin typeface="Uni Sans" charset="0"/>
              </a:rPr>
              <a:t>Main </a:t>
            </a:r>
            <a:r>
              <a:rPr lang="en-US" sz="2400" b="1" dirty="0" smtClean="0">
                <a:solidFill>
                  <a:srgbClr val="33006F"/>
                </a:solidFill>
                <a:latin typeface="Uni Sans" charset="0"/>
              </a:rPr>
              <a:t>Office</a:t>
            </a:r>
          </a:p>
          <a:p>
            <a:pPr lvl="0">
              <a:spcBef>
                <a:spcPct val="20000"/>
              </a:spcBef>
            </a:pPr>
            <a:r>
              <a:rPr lang="en-US" sz="4400" b="1" dirty="0" smtClean="0">
                <a:solidFill>
                  <a:srgbClr val="33006F"/>
                </a:solidFill>
                <a:latin typeface="Open Sans" charset="0"/>
              </a:rPr>
              <a:t>Website</a:t>
            </a:r>
            <a:r>
              <a:rPr lang="en-US" sz="4400" b="1" dirty="0">
                <a:solidFill>
                  <a:srgbClr val="33006F"/>
                </a:solidFill>
                <a:latin typeface="Open Sans" charset="0"/>
              </a:rPr>
              <a:t>: </a:t>
            </a:r>
            <a:r>
              <a:rPr lang="en-US" sz="4400" b="1" dirty="0" smtClean="0">
                <a:solidFill>
                  <a:srgbClr val="33006F"/>
                </a:solidFill>
                <a:latin typeface="Open Sans" charset="0"/>
              </a:rPr>
              <a:t>www.ece.uw.edu</a:t>
            </a:r>
            <a:endParaRPr lang="en-US" sz="4400" b="1" dirty="0">
              <a:solidFill>
                <a:srgbClr val="33006F"/>
              </a:solidFill>
              <a:latin typeface="Open Sans" charset="0"/>
            </a:endParaRPr>
          </a:p>
          <a:p>
            <a:pPr>
              <a:spcBef>
                <a:spcPct val="20000"/>
              </a:spcBef>
            </a:pPr>
            <a:endParaRPr lang="en-US" sz="2400" b="1" dirty="0">
              <a:solidFill>
                <a:srgbClr val="33006F"/>
              </a:solidFill>
              <a:latin typeface="Uni Sans" charset="0"/>
            </a:endParaRPr>
          </a:p>
        </p:txBody>
      </p:sp>
      <p:pic>
        <p:nvPicPr>
          <p:cNvPr id="5" name="Picture 4"/>
          <p:cNvPicPr>
            <a:picLocks noChangeAspect="1"/>
          </p:cNvPicPr>
          <p:nvPr/>
        </p:nvPicPr>
        <p:blipFill>
          <a:blip r:embed="rId2"/>
          <a:stretch>
            <a:fillRect/>
          </a:stretch>
        </p:blipFill>
        <p:spPr>
          <a:xfrm>
            <a:off x="8084233" y="298945"/>
            <a:ext cx="3880239" cy="2588089"/>
          </a:xfrm>
          <a:prstGeom prst="rect">
            <a:avLst/>
          </a:prstGeom>
        </p:spPr>
      </p:pic>
    </p:spTree>
    <p:extLst>
      <p:ext uri="{BB962C8B-B14F-4D97-AF65-F5344CB8AC3E}">
        <p14:creationId xmlns:p14="http://schemas.microsoft.com/office/powerpoint/2010/main" val="221599179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714704" y="371510"/>
            <a:ext cx="11093856" cy="991998"/>
          </a:xfrm>
        </p:spPr>
        <p:txBody>
          <a:bodyPr/>
          <a:lstStyle/>
          <a:p>
            <a:r>
              <a:rPr lang="en-US" dirty="0" smtClean="0"/>
              <a:t>Prof</a:t>
            </a:r>
            <a:r>
              <a:rPr lang="en-US" dirty="0"/>
              <a:t>. </a:t>
            </a:r>
            <a:r>
              <a:rPr lang="en-US" dirty="0" smtClean="0"/>
              <a:t>Amy </a:t>
            </a:r>
            <a:r>
              <a:rPr lang="en-US" dirty="0" err="1" smtClean="0"/>
              <a:t>Orsborn</a:t>
            </a:r>
            <a:endParaRPr lang="en-US" dirty="0"/>
          </a:p>
        </p:txBody>
      </p:sp>
      <p:pic>
        <p:nvPicPr>
          <p:cNvPr id="4" name="Chart Placeholder 3"/>
          <p:cNvPicPr>
            <a:picLocks noGrp="1" noChangeAspect="1"/>
          </p:cNvPicPr>
          <p:nvPr>
            <p:ph type="chart" sz="quarter" idx="12"/>
          </p:nvPr>
        </p:nvPicPr>
        <p:blipFill>
          <a:blip r:embed="rId2">
            <a:extLst>
              <a:ext uri="{28A0092B-C50C-407E-A947-70E740481C1C}">
                <a14:useLocalDpi xmlns:a14="http://schemas.microsoft.com/office/drawing/2010/main" val="0"/>
              </a:ext>
            </a:extLst>
          </a:blip>
          <a:stretch>
            <a:fillRect/>
          </a:stretch>
        </p:blipFill>
        <p:spPr>
          <a:xfrm>
            <a:off x="9317048" y="371510"/>
            <a:ext cx="2167764" cy="2893965"/>
          </a:xfrm>
          <a:prstGeom prst="rect">
            <a:avLst/>
          </a:prstGeom>
        </p:spPr>
      </p:pic>
      <p:sp>
        <p:nvSpPr>
          <p:cNvPr id="5" name="Content Placeholder 3"/>
          <p:cNvSpPr txBox="1">
            <a:spLocks/>
          </p:cNvSpPr>
          <p:nvPr/>
        </p:nvSpPr>
        <p:spPr>
          <a:xfrm>
            <a:off x="1233250" y="886395"/>
            <a:ext cx="8083798" cy="1447334"/>
          </a:xfrm>
          <a:prstGeom prst="rect">
            <a:avLst/>
          </a:prstGeom>
        </p:spPr>
        <p:txBody>
          <a:bodyPr/>
          <a:lstStyle>
            <a:lvl1pPr marL="0" indent="0" algn="l" defTabSz="457200" rtl="0" eaLnBrk="1" latinLnBrk="0" hangingPunct="1">
              <a:spcBef>
                <a:spcPct val="20000"/>
              </a:spcBef>
              <a:buFont typeface="Arial"/>
              <a:buNone/>
              <a:defRPr sz="2400" b="0" i="0" kern="1200" baseline="0">
                <a:solidFill>
                  <a:schemeClr val="tx1"/>
                </a:solidFill>
                <a:latin typeface="Uni Sans" charset="0"/>
                <a:ea typeface="Uni Sans" charset="0"/>
                <a:cs typeface="Uni Sans" charset="0"/>
              </a:defRPr>
            </a:lvl1pPr>
            <a:lvl2pPr marL="457200" indent="0" algn="l" defTabSz="457200" rtl="0" eaLnBrk="1" latinLnBrk="0" hangingPunct="1">
              <a:spcBef>
                <a:spcPct val="20000"/>
              </a:spcBef>
              <a:buFont typeface="Arial"/>
              <a:buNone/>
              <a:defRPr sz="2800" b="0" i="0" kern="1200">
                <a:solidFill>
                  <a:schemeClr val="tx1"/>
                </a:solidFill>
                <a:latin typeface="Open Sans" charset="0"/>
                <a:ea typeface="Open Sans" charset="0"/>
                <a:cs typeface="Open Sans" charset="0"/>
              </a:defRPr>
            </a:lvl2pPr>
            <a:lvl3pPr marL="914400" indent="0" algn="l" defTabSz="457200" rtl="0" eaLnBrk="1" latinLnBrk="0" hangingPunct="1">
              <a:spcBef>
                <a:spcPct val="20000"/>
              </a:spcBef>
              <a:buFont typeface="Arial"/>
              <a:buNone/>
              <a:defRPr sz="2400" b="0" i="0" kern="1200">
                <a:solidFill>
                  <a:schemeClr val="tx1"/>
                </a:solidFill>
                <a:latin typeface="Open Sans" charset="0"/>
                <a:ea typeface="Open Sans" charset="0"/>
                <a:cs typeface="Open Sans" charset="0"/>
              </a:defRPr>
            </a:lvl3pPr>
            <a:lvl4pPr marL="1371600" indent="0" algn="l" defTabSz="457200" rtl="0" eaLnBrk="1" latinLnBrk="0" hangingPunct="1">
              <a:spcBef>
                <a:spcPct val="20000"/>
              </a:spcBef>
              <a:buFont typeface="Arial"/>
              <a:buNone/>
              <a:defRPr sz="2000" b="0" i="0" kern="1200">
                <a:solidFill>
                  <a:schemeClr val="tx1"/>
                </a:solidFill>
                <a:latin typeface="Open Sans" charset="0"/>
                <a:ea typeface="Open Sans" charset="0"/>
                <a:cs typeface="Open Sans" charset="0"/>
              </a:defRPr>
            </a:lvl4pPr>
            <a:lvl5pPr marL="1828800" indent="0" algn="l" defTabSz="457200" rtl="0" eaLnBrk="1" latinLnBrk="0" hangingPunct="1">
              <a:spcBef>
                <a:spcPct val="20000"/>
              </a:spcBef>
              <a:buFont typeface="Arial"/>
              <a:buNone/>
              <a:defRPr sz="2000" b="0" i="0" kern="1200">
                <a:solidFill>
                  <a:schemeClr val="tx1"/>
                </a:solidFill>
                <a:latin typeface="Open Sans" charset="0"/>
                <a:ea typeface="Open Sans" charset="0"/>
                <a:cs typeface="Open Sans"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200" b="1" i="1" u="none" strike="noStrike" kern="1200" cap="none" spc="0" normalizeH="0" baseline="0" noProof="0" dirty="0" smtClean="0">
                <a:ln>
                  <a:noFill/>
                </a:ln>
                <a:solidFill>
                  <a:srgbClr val="33006F"/>
                </a:solidFill>
                <a:effectLst/>
                <a:uLnTx/>
                <a:uFillTx/>
                <a:latin typeface="Uni Sans" charset="0"/>
              </a:rPr>
              <a:t>Research Interests: </a:t>
            </a:r>
          </a:p>
          <a:p>
            <a:pPr lvl="0">
              <a:defRPr/>
            </a:pPr>
            <a:r>
              <a:rPr lang="en-US" sz="2200" i="1" dirty="0" smtClean="0">
                <a:solidFill>
                  <a:srgbClr val="33006F"/>
                </a:solidFill>
              </a:rPr>
              <a:t>the </a:t>
            </a:r>
            <a:r>
              <a:rPr lang="en-US" sz="2200" i="1" dirty="0">
                <a:solidFill>
                  <a:srgbClr val="33006F"/>
                </a:solidFill>
              </a:rPr>
              <a:t>intersection of engineering and neuroscience to develop therapeutic neural interfaces. </a:t>
            </a:r>
            <a:endParaRPr lang="en-US" sz="2200" i="1" dirty="0" smtClean="0">
              <a:solidFill>
                <a:srgbClr val="33006F"/>
              </a:solidFill>
            </a:endParaRPr>
          </a:p>
          <a:p>
            <a:pPr lvl="0">
              <a:defRPr/>
            </a:pPr>
            <a:r>
              <a:rPr lang="en-US" sz="2200" i="1" dirty="0">
                <a:solidFill>
                  <a:srgbClr val="33006F"/>
                </a:solidFill>
              </a:rPr>
              <a:t>http://faculty.washington.edu/aorsborn/</a:t>
            </a:r>
            <a:endParaRPr kumimoji="0" lang="en-US" sz="2200" b="0" i="1" u="none" strike="noStrike" kern="1200" cap="none" spc="0" normalizeH="0" baseline="0" noProof="0" dirty="0" smtClean="0">
              <a:ln>
                <a:noFill/>
              </a:ln>
              <a:solidFill>
                <a:srgbClr val="33006F"/>
              </a:solidFill>
              <a:effectLst/>
              <a:uLnTx/>
              <a:uFillTx/>
              <a:latin typeface="Uni Sans" charset="0"/>
            </a:endParaRPr>
          </a:p>
        </p:txBody>
      </p:sp>
      <p:sp>
        <p:nvSpPr>
          <p:cNvPr id="6" name="Content Placeholder 4"/>
          <p:cNvSpPr txBox="1">
            <a:spLocks/>
          </p:cNvSpPr>
          <p:nvPr/>
        </p:nvSpPr>
        <p:spPr>
          <a:xfrm>
            <a:off x="1233250" y="2565549"/>
            <a:ext cx="10653127" cy="4056561"/>
          </a:xfrm>
          <a:prstGeom prst="rect">
            <a:avLst/>
          </a:prstGeom>
        </p:spPr>
        <p:txBody>
          <a:bodyPr/>
          <a:lstStyle>
            <a:lvl1pPr marL="0" indent="0" algn="l" defTabSz="457200" rtl="0" eaLnBrk="1" latinLnBrk="0" hangingPunct="1">
              <a:spcBef>
                <a:spcPct val="20000"/>
              </a:spcBef>
              <a:buFont typeface="Arial"/>
              <a:buNone/>
              <a:defRPr sz="2000" b="0" i="0" kern="1200" baseline="0">
                <a:solidFill>
                  <a:schemeClr val="tx1"/>
                </a:solidFill>
                <a:latin typeface="Open Sans" charset="0"/>
                <a:ea typeface="Open Sans" charset="0"/>
                <a:cs typeface="Open Sans" charset="0"/>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solidFill>
                  <a:srgbClr val="3D3D3D"/>
                </a:solidFill>
                <a:latin typeface="Open Sans"/>
              </a:rPr>
              <a:t>Ph.D. at the UC Berkeley/UCSF </a:t>
            </a:r>
            <a:r>
              <a:rPr lang="en-US" dirty="0" smtClean="0">
                <a:solidFill>
                  <a:srgbClr val="3D3D3D"/>
                </a:solidFill>
                <a:latin typeface="Open Sans"/>
              </a:rPr>
              <a:t>Joint </a:t>
            </a:r>
            <a:r>
              <a:rPr lang="en-US" dirty="0">
                <a:solidFill>
                  <a:srgbClr val="3D3D3D"/>
                </a:solidFill>
                <a:latin typeface="Open Sans"/>
              </a:rPr>
              <a:t>Graduate </a:t>
            </a:r>
            <a:r>
              <a:rPr lang="en-US" dirty="0" smtClean="0">
                <a:solidFill>
                  <a:srgbClr val="3D3D3D"/>
                </a:solidFill>
                <a:latin typeface="Open Sans"/>
              </a:rPr>
              <a:t>Program</a:t>
            </a:r>
          </a:p>
          <a:p>
            <a:r>
              <a:rPr lang="en-US" dirty="0" smtClean="0">
                <a:solidFill>
                  <a:srgbClr val="3D3D3D"/>
                </a:solidFill>
                <a:latin typeface="Open Sans"/>
              </a:rPr>
              <a:t> </a:t>
            </a:r>
            <a:r>
              <a:rPr lang="en-US" dirty="0">
                <a:solidFill>
                  <a:srgbClr val="3D3D3D"/>
                </a:solidFill>
                <a:latin typeface="Open Sans"/>
              </a:rPr>
              <a:t>in Bioengineering</a:t>
            </a:r>
            <a:r>
              <a:rPr lang="en-US" dirty="0" smtClean="0">
                <a:solidFill>
                  <a:srgbClr val="3D3D3D"/>
                </a:solidFill>
                <a:latin typeface="Open Sans"/>
              </a:rPr>
              <a:t/>
            </a:r>
            <a:br>
              <a:rPr lang="en-US" dirty="0" smtClean="0">
                <a:solidFill>
                  <a:srgbClr val="3D3D3D"/>
                </a:solidFill>
                <a:latin typeface="Open Sans"/>
              </a:rPr>
            </a:br>
            <a:r>
              <a:rPr lang="en-US" dirty="0" smtClean="0">
                <a:solidFill>
                  <a:srgbClr val="3D3D3D"/>
                </a:solidFill>
                <a:latin typeface="Open Sans"/>
              </a:rPr>
              <a:t/>
            </a:r>
            <a:br>
              <a:rPr lang="en-US" dirty="0" smtClean="0">
                <a:solidFill>
                  <a:srgbClr val="3D3D3D"/>
                </a:solidFill>
                <a:latin typeface="Open Sans"/>
              </a:rPr>
            </a:br>
            <a:r>
              <a:rPr lang="en-US" dirty="0" smtClean="0">
                <a:solidFill>
                  <a:srgbClr val="3D3D3D"/>
                </a:solidFill>
                <a:latin typeface="Open Sans"/>
              </a:rPr>
              <a:t>In her graduate program, Amy was </a:t>
            </a:r>
            <a:r>
              <a:rPr lang="en-US" dirty="0" smtClean="0">
                <a:solidFill>
                  <a:srgbClr val="3D3D3D"/>
                </a:solidFill>
                <a:latin typeface="Open Sans"/>
              </a:rPr>
              <a:t>developing </a:t>
            </a:r>
            <a:r>
              <a:rPr lang="en-US" dirty="0">
                <a:solidFill>
                  <a:srgbClr val="3D3D3D"/>
                </a:solidFill>
                <a:latin typeface="Open Sans"/>
              </a:rPr>
              <a:t>co-adaptive strategies for brain-machine interfaces where machine-learning and neural adaptation collaborate to improve system performance. In her postdoctoral training at NYU’s Center for Neural Science, she developed novel neural implants for multi-scale, multi-modal interrogation and monitoring of neural circuits in non-human primates. These implants enable new ways to study neural mechanisms of learning in large-scale networks. </a:t>
            </a:r>
            <a:endParaRPr lang="en-US" dirty="0" smtClean="0">
              <a:solidFill>
                <a:srgbClr val="3D3D3D"/>
              </a:solidFill>
              <a:latin typeface="Open Sans"/>
            </a:endParaRPr>
          </a:p>
          <a:p>
            <a:endParaRPr lang="en-US" dirty="0">
              <a:solidFill>
                <a:srgbClr val="3D3D3D"/>
              </a:solidFill>
              <a:latin typeface="Open Sans"/>
            </a:endParaRPr>
          </a:p>
          <a:p>
            <a:r>
              <a:rPr lang="en-US" dirty="0" smtClean="0">
                <a:solidFill>
                  <a:srgbClr val="3D3D3D"/>
                </a:solidFill>
                <a:latin typeface="Open Sans"/>
              </a:rPr>
              <a:t>Dr</a:t>
            </a:r>
            <a:r>
              <a:rPr lang="en-US" dirty="0">
                <a:solidFill>
                  <a:srgbClr val="3D3D3D"/>
                </a:solidFill>
                <a:latin typeface="Open Sans"/>
              </a:rPr>
              <a:t>. </a:t>
            </a:r>
            <a:r>
              <a:rPr lang="en-US" dirty="0" err="1">
                <a:solidFill>
                  <a:srgbClr val="3D3D3D"/>
                </a:solidFill>
                <a:latin typeface="Open Sans"/>
              </a:rPr>
              <a:t>Orsborn’s</a:t>
            </a:r>
            <a:r>
              <a:rPr lang="en-US" dirty="0">
                <a:solidFill>
                  <a:srgbClr val="3D3D3D"/>
                </a:solidFill>
                <a:latin typeface="Open Sans"/>
              </a:rPr>
              <a:t> lab </a:t>
            </a:r>
            <a:r>
              <a:rPr lang="en-US" dirty="0" smtClean="0">
                <a:solidFill>
                  <a:srgbClr val="3D3D3D"/>
                </a:solidFill>
                <a:latin typeface="Open Sans"/>
              </a:rPr>
              <a:t>explores </a:t>
            </a:r>
            <a:r>
              <a:rPr lang="en-US" dirty="0">
                <a:solidFill>
                  <a:srgbClr val="3D3D3D"/>
                </a:solidFill>
                <a:latin typeface="Open Sans"/>
              </a:rPr>
              <a:t>neural interfaces as adaptive closed-loop systems that engage neural plasticity and adaptation. </a:t>
            </a:r>
            <a:endParaRPr lang="en-US" dirty="0" smtClean="0">
              <a:solidFill>
                <a:srgbClr val="3D3D3D"/>
              </a:solidFill>
              <a:latin typeface="Open Sans"/>
            </a:endParaRPr>
          </a:p>
        </p:txBody>
      </p:sp>
    </p:spTree>
    <p:extLst>
      <p:ext uri="{BB962C8B-B14F-4D97-AF65-F5344CB8AC3E}">
        <p14:creationId xmlns:p14="http://schemas.microsoft.com/office/powerpoint/2010/main" val="425180111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714704" y="371510"/>
            <a:ext cx="11093856" cy="991998"/>
          </a:xfrm>
        </p:spPr>
        <p:txBody>
          <a:bodyPr/>
          <a:lstStyle/>
          <a:p>
            <a:r>
              <a:rPr lang="en-US" dirty="0" smtClean="0"/>
              <a:t>Prof</a:t>
            </a:r>
            <a:r>
              <a:rPr lang="en-US" dirty="0"/>
              <a:t>. </a:t>
            </a:r>
            <a:r>
              <a:rPr lang="en-US" dirty="0" smtClean="0"/>
              <a:t>Chet Moritz</a:t>
            </a:r>
            <a:endParaRPr lang="en-US" dirty="0"/>
          </a:p>
        </p:txBody>
      </p:sp>
      <p:pic>
        <p:nvPicPr>
          <p:cNvPr id="4" name="Chart Placeholder 3"/>
          <p:cNvPicPr>
            <a:picLocks noGrp="1" noChangeAspect="1"/>
          </p:cNvPicPr>
          <p:nvPr>
            <p:ph type="chart" sz="quarter" idx="12"/>
          </p:nvPr>
        </p:nvPicPr>
        <p:blipFill>
          <a:blip r:embed="rId2">
            <a:extLst>
              <a:ext uri="{28A0092B-C50C-407E-A947-70E740481C1C}">
                <a14:useLocalDpi xmlns:a14="http://schemas.microsoft.com/office/drawing/2010/main" val="0"/>
              </a:ext>
            </a:extLst>
          </a:blip>
          <a:stretch>
            <a:fillRect/>
          </a:stretch>
        </p:blipFill>
        <p:spPr>
          <a:xfrm>
            <a:off x="9249103" y="371510"/>
            <a:ext cx="2303654" cy="2893965"/>
          </a:xfrm>
          <a:prstGeom prst="rect">
            <a:avLst/>
          </a:prstGeom>
        </p:spPr>
      </p:pic>
      <p:sp>
        <p:nvSpPr>
          <p:cNvPr id="5" name="Content Placeholder 3"/>
          <p:cNvSpPr txBox="1">
            <a:spLocks/>
          </p:cNvSpPr>
          <p:nvPr/>
        </p:nvSpPr>
        <p:spPr>
          <a:xfrm>
            <a:off x="1233251" y="886395"/>
            <a:ext cx="6981428" cy="1447334"/>
          </a:xfrm>
          <a:prstGeom prst="rect">
            <a:avLst/>
          </a:prstGeom>
        </p:spPr>
        <p:txBody>
          <a:bodyPr/>
          <a:lstStyle>
            <a:lvl1pPr marL="0" indent="0" algn="l" defTabSz="457200" rtl="0" eaLnBrk="1" latinLnBrk="0" hangingPunct="1">
              <a:spcBef>
                <a:spcPct val="20000"/>
              </a:spcBef>
              <a:buFont typeface="Arial"/>
              <a:buNone/>
              <a:defRPr sz="2400" b="0" i="0" kern="1200" baseline="0">
                <a:solidFill>
                  <a:schemeClr val="tx1"/>
                </a:solidFill>
                <a:latin typeface="Uni Sans" charset="0"/>
                <a:ea typeface="Uni Sans" charset="0"/>
                <a:cs typeface="Uni Sans" charset="0"/>
              </a:defRPr>
            </a:lvl1pPr>
            <a:lvl2pPr marL="457200" indent="0" algn="l" defTabSz="457200" rtl="0" eaLnBrk="1" latinLnBrk="0" hangingPunct="1">
              <a:spcBef>
                <a:spcPct val="20000"/>
              </a:spcBef>
              <a:buFont typeface="Arial"/>
              <a:buNone/>
              <a:defRPr sz="2800" b="0" i="0" kern="1200">
                <a:solidFill>
                  <a:schemeClr val="tx1"/>
                </a:solidFill>
                <a:latin typeface="Open Sans" charset="0"/>
                <a:ea typeface="Open Sans" charset="0"/>
                <a:cs typeface="Open Sans" charset="0"/>
              </a:defRPr>
            </a:lvl2pPr>
            <a:lvl3pPr marL="914400" indent="0" algn="l" defTabSz="457200" rtl="0" eaLnBrk="1" latinLnBrk="0" hangingPunct="1">
              <a:spcBef>
                <a:spcPct val="20000"/>
              </a:spcBef>
              <a:buFont typeface="Arial"/>
              <a:buNone/>
              <a:defRPr sz="2400" b="0" i="0" kern="1200">
                <a:solidFill>
                  <a:schemeClr val="tx1"/>
                </a:solidFill>
                <a:latin typeface="Open Sans" charset="0"/>
                <a:ea typeface="Open Sans" charset="0"/>
                <a:cs typeface="Open Sans" charset="0"/>
              </a:defRPr>
            </a:lvl3pPr>
            <a:lvl4pPr marL="1371600" indent="0" algn="l" defTabSz="457200" rtl="0" eaLnBrk="1" latinLnBrk="0" hangingPunct="1">
              <a:spcBef>
                <a:spcPct val="20000"/>
              </a:spcBef>
              <a:buFont typeface="Arial"/>
              <a:buNone/>
              <a:defRPr sz="2000" b="0" i="0" kern="1200">
                <a:solidFill>
                  <a:schemeClr val="tx1"/>
                </a:solidFill>
                <a:latin typeface="Open Sans" charset="0"/>
                <a:ea typeface="Open Sans" charset="0"/>
                <a:cs typeface="Open Sans" charset="0"/>
              </a:defRPr>
            </a:lvl4pPr>
            <a:lvl5pPr marL="1828800" indent="0" algn="l" defTabSz="457200" rtl="0" eaLnBrk="1" latinLnBrk="0" hangingPunct="1">
              <a:spcBef>
                <a:spcPct val="20000"/>
              </a:spcBef>
              <a:buFont typeface="Arial"/>
              <a:buNone/>
              <a:defRPr sz="2000" b="0" i="0" kern="1200">
                <a:solidFill>
                  <a:schemeClr val="tx1"/>
                </a:solidFill>
                <a:latin typeface="Open Sans" charset="0"/>
                <a:ea typeface="Open Sans" charset="0"/>
                <a:cs typeface="Open Sans"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200" b="1" i="1" u="none" strike="noStrike" kern="1200" cap="none" spc="0" normalizeH="0" baseline="0" noProof="0" dirty="0" smtClean="0">
                <a:ln>
                  <a:noFill/>
                </a:ln>
                <a:solidFill>
                  <a:srgbClr val="33006F"/>
                </a:solidFill>
                <a:effectLst/>
                <a:uLnTx/>
                <a:uFillTx/>
                <a:latin typeface="Uni Sans" charset="0"/>
              </a:rPr>
              <a:t>Research Interests: </a:t>
            </a:r>
          </a:p>
          <a:p>
            <a:pPr lvl="0">
              <a:defRPr/>
            </a:pPr>
            <a:r>
              <a:rPr lang="en-US" sz="2200" i="1" dirty="0">
                <a:solidFill>
                  <a:srgbClr val="33006F"/>
                </a:solidFill>
              </a:rPr>
              <a:t>brain-computer interfaces and neural devices to treat </a:t>
            </a:r>
            <a:r>
              <a:rPr lang="en-US" sz="2200" i="1" dirty="0" smtClean="0">
                <a:solidFill>
                  <a:srgbClr val="33006F"/>
                </a:solidFill>
              </a:rPr>
              <a:t>paralysis</a:t>
            </a:r>
            <a:r>
              <a:rPr lang="en-US" sz="2200" i="1" dirty="0">
                <a:solidFill>
                  <a:srgbClr val="33006F"/>
                </a:solidFill>
              </a:rPr>
              <a:t>: depts.washington.edu/</a:t>
            </a:r>
            <a:r>
              <a:rPr lang="en-US" sz="2200" i="1" dirty="0" err="1">
                <a:solidFill>
                  <a:srgbClr val="33006F"/>
                </a:solidFill>
              </a:rPr>
              <a:t>moritlab</a:t>
            </a:r>
            <a:endParaRPr kumimoji="0" lang="en-US" sz="2200" b="0" i="1" u="none" strike="noStrike" kern="1200" cap="none" spc="0" normalizeH="0" baseline="0" noProof="0" dirty="0" smtClean="0">
              <a:ln>
                <a:noFill/>
              </a:ln>
              <a:solidFill>
                <a:srgbClr val="33006F"/>
              </a:solidFill>
              <a:effectLst/>
              <a:uLnTx/>
              <a:uFillTx/>
              <a:latin typeface="Uni Sans" charset="0"/>
            </a:endParaRPr>
          </a:p>
        </p:txBody>
      </p:sp>
      <p:sp>
        <p:nvSpPr>
          <p:cNvPr id="6" name="Content Placeholder 4"/>
          <p:cNvSpPr txBox="1">
            <a:spLocks/>
          </p:cNvSpPr>
          <p:nvPr/>
        </p:nvSpPr>
        <p:spPr>
          <a:xfrm>
            <a:off x="1233251" y="2333729"/>
            <a:ext cx="10653127" cy="4056561"/>
          </a:xfrm>
          <a:prstGeom prst="rect">
            <a:avLst/>
          </a:prstGeom>
        </p:spPr>
        <p:txBody>
          <a:bodyPr/>
          <a:lstStyle>
            <a:lvl1pPr marL="0" indent="0" algn="l" defTabSz="457200" rtl="0" eaLnBrk="1" latinLnBrk="0" hangingPunct="1">
              <a:spcBef>
                <a:spcPct val="20000"/>
              </a:spcBef>
              <a:buFont typeface="Arial"/>
              <a:buNone/>
              <a:defRPr sz="2000" b="0" i="0" kern="1200" baseline="0">
                <a:solidFill>
                  <a:schemeClr val="tx1"/>
                </a:solidFill>
                <a:latin typeface="Open Sans" charset="0"/>
                <a:ea typeface="Open Sans" charset="0"/>
                <a:cs typeface="Open Sans" charset="0"/>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solidFill>
                  <a:srgbClr val="3D3D3D"/>
                </a:solidFill>
                <a:latin typeface="Open Sans"/>
              </a:rPr>
              <a:t>Ph.D</a:t>
            </a:r>
            <a:r>
              <a:rPr lang="en-US" dirty="0" smtClean="0">
                <a:solidFill>
                  <a:srgbClr val="3D3D3D"/>
                </a:solidFill>
                <a:latin typeface="Open Sans"/>
              </a:rPr>
              <a:t>. in </a:t>
            </a:r>
            <a:r>
              <a:rPr lang="en-US" dirty="0" smtClean="0">
                <a:solidFill>
                  <a:srgbClr val="3D3D3D"/>
                </a:solidFill>
                <a:latin typeface="Open Sans"/>
              </a:rPr>
              <a:t>Integrative Biology, University of California, Berkeley 2003 </a:t>
            </a:r>
            <a:endParaRPr lang="en-US" dirty="0" smtClean="0">
              <a:solidFill>
                <a:srgbClr val="3D3D3D"/>
              </a:solidFill>
              <a:latin typeface="Open Sans"/>
            </a:endParaRPr>
          </a:p>
          <a:p>
            <a:r>
              <a:rPr lang="en-US" dirty="0" smtClean="0">
                <a:solidFill>
                  <a:srgbClr val="3D3D3D"/>
                </a:solidFill>
                <a:latin typeface="Open Sans"/>
              </a:rPr>
              <a:t>B.S. in Zoology, University of Washington, 1998</a:t>
            </a:r>
            <a:br>
              <a:rPr lang="en-US" dirty="0" smtClean="0">
                <a:solidFill>
                  <a:srgbClr val="3D3D3D"/>
                </a:solidFill>
                <a:latin typeface="Open Sans"/>
              </a:rPr>
            </a:br>
            <a:r>
              <a:rPr lang="en-US" dirty="0" smtClean="0">
                <a:solidFill>
                  <a:srgbClr val="3D3D3D"/>
                </a:solidFill>
                <a:latin typeface="Open Sans"/>
              </a:rPr>
              <a:t/>
            </a:r>
            <a:br>
              <a:rPr lang="en-US" dirty="0" smtClean="0">
                <a:solidFill>
                  <a:srgbClr val="3D3D3D"/>
                </a:solidFill>
                <a:latin typeface="Open Sans"/>
              </a:rPr>
            </a:br>
            <a:r>
              <a:rPr lang="en-US" dirty="0" smtClean="0">
                <a:solidFill>
                  <a:srgbClr val="3D3D3D"/>
                </a:solidFill>
                <a:latin typeface="Open Sans"/>
              </a:rPr>
              <a:t>After his PhD, Chet completed post-doctoral </a:t>
            </a:r>
            <a:r>
              <a:rPr lang="en-US" dirty="0">
                <a:solidFill>
                  <a:srgbClr val="3D3D3D"/>
                </a:solidFill>
                <a:latin typeface="Open Sans"/>
              </a:rPr>
              <a:t>training at the University of Colorado. A second post-doc at the University of Washington began his interest in brain-computer interfaces and neural devices to treat paralysis. </a:t>
            </a:r>
            <a:endParaRPr lang="en-US" dirty="0" smtClean="0">
              <a:solidFill>
                <a:srgbClr val="3D3D3D"/>
              </a:solidFill>
              <a:latin typeface="Open Sans"/>
            </a:endParaRPr>
          </a:p>
          <a:p>
            <a:r>
              <a:rPr lang="en-US" dirty="0" smtClean="0">
                <a:solidFill>
                  <a:srgbClr val="3D3D3D"/>
                </a:solidFill>
                <a:latin typeface="Open Sans"/>
              </a:rPr>
              <a:t>He </a:t>
            </a:r>
            <a:r>
              <a:rPr lang="en-US" dirty="0">
                <a:solidFill>
                  <a:srgbClr val="3D3D3D"/>
                </a:solidFill>
                <a:latin typeface="Open Sans"/>
              </a:rPr>
              <a:t>is now an Associate Professor in the departments of Electrical &amp; Computer </a:t>
            </a:r>
            <a:r>
              <a:rPr lang="en-US" dirty="0" smtClean="0">
                <a:solidFill>
                  <a:srgbClr val="3D3D3D"/>
                </a:solidFill>
                <a:latin typeface="Open Sans"/>
              </a:rPr>
              <a:t>Engineering, Rehabilitation Medicine, and </a:t>
            </a:r>
            <a:r>
              <a:rPr lang="en-US" dirty="0">
                <a:solidFill>
                  <a:srgbClr val="3D3D3D"/>
                </a:solidFill>
                <a:latin typeface="Open Sans"/>
              </a:rPr>
              <a:t>Physiology &amp; Biophysics. </a:t>
            </a:r>
            <a:endParaRPr lang="en-US" dirty="0" smtClean="0">
              <a:solidFill>
                <a:srgbClr val="3D3D3D"/>
              </a:solidFill>
              <a:latin typeface="Open Sans"/>
            </a:endParaRPr>
          </a:p>
          <a:p>
            <a:r>
              <a:rPr lang="en-US" dirty="0" smtClean="0">
                <a:solidFill>
                  <a:srgbClr val="3D3D3D"/>
                </a:solidFill>
                <a:latin typeface="Open Sans"/>
              </a:rPr>
              <a:t>Chet </a:t>
            </a:r>
            <a:r>
              <a:rPr lang="en-US" dirty="0">
                <a:solidFill>
                  <a:srgbClr val="3D3D3D"/>
                </a:solidFill>
                <a:latin typeface="Open Sans"/>
              </a:rPr>
              <a:t>serves as the Co-Director for the Center for </a:t>
            </a:r>
            <a:r>
              <a:rPr lang="en-US" dirty="0" err="1">
                <a:solidFill>
                  <a:srgbClr val="3D3D3D"/>
                </a:solidFill>
                <a:latin typeface="Open Sans"/>
              </a:rPr>
              <a:t>Neurotechnology</a:t>
            </a:r>
            <a:r>
              <a:rPr lang="en-US" dirty="0">
                <a:solidFill>
                  <a:srgbClr val="3D3D3D"/>
                </a:solidFill>
                <a:latin typeface="Open Sans"/>
              </a:rPr>
              <a:t>, and NSF Engineering Research Center (ERC). He is also the founding director of the Washington Spinal Cord Injury Consortium (</a:t>
            </a:r>
            <a:r>
              <a:rPr lang="en-US" dirty="0" smtClean="0">
                <a:solidFill>
                  <a:srgbClr val="3D3D3D"/>
                </a:solidFill>
                <a:latin typeface="Open Sans"/>
              </a:rPr>
              <a:t>WASCIC), and directs </a:t>
            </a:r>
            <a:r>
              <a:rPr lang="en-US" dirty="0">
                <a:solidFill>
                  <a:srgbClr val="3D3D3D"/>
                </a:solidFill>
                <a:latin typeface="Open Sans"/>
              </a:rPr>
              <a:t>the Restorative Technologies Laboratory (RTL</a:t>
            </a:r>
            <a:r>
              <a:rPr lang="en-US" dirty="0" smtClean="0">
                <a:solidFill>
                  <a:srgbClr val="3D3D3D"/>
                </a:solidFill>
                <a:latin typeface="Open Sans"/>
              </a:rPr>
              <a:t>) - </a:t>
            </a:r>
            <a:r>
              <a:rPr lang="en-US" dirty="0">
                <a:solidFill>
                  <a:srgbClr val="3D3D3D"/>
                </a:solidFill>
                <a:latin typeface="Open Sans"/>
              </a:rPr>
              <a:t>which focuses on developing technologies to treat paralysis due to spinal cord injury.</a:t>
            </a:r>
            <a:endParaRPr lang="en-US" dirty="0">
              <a:latin typeface="Uni Sans" charset="0"/>
              <a:ea typeface="Uni Sans" charset="0"/>
              <a:cs typeface="Uni Sans" charset="0"/>
            </a:endParaRPr>
          </a:p>
        </p:txBody>
      </p:sp>
    </p:spTree>
    <p:extLst>
      <p:ext uri="{BB962C8B-B14F-4D97-AF65-F5344CB8AC3E}">
        <p14:creationId xmlns:p14="http://schemas.microsoft.com/office/powerpoint/2010/main" val="173040160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77500" lnSpcReduction="20000"/>
          </a:bodyPr>
          <a:lstStyle/>
          <a:p>
            <a:r>
              <a:rPr lang="en-US" dirty="0" smtClean="0"/>
              <a:t>Graduate Student </a:t>
            </a:r>
            <a:r>
              <a:rPr lang="en-US" dirty="0"/>
              <a:t>Guest – </a:t>
            </a:r>
            <a:r>
              <a:rPr lang="en-US" dirty="0" smtClean="0"/>
              <a:t>Rahul </a:t>
            </a:r>
            <a:r>
              <a:rPr lang="en-US" dirty="0" err="1" smtClean="0"/>
              <a:t>Mallik</a:t>
            </a:r>
            <a:r>
              <a:rPr lang="en-US" dirty="0" smtClean="0"/>
              <a:t> </a:t>
            </a:r>
          </a:p>
          <a:p>
            <a:r>
              <a:rPr lang="en-US" dirty="0" smtClean="0"/>
              <a:t>PhD Program, and Graduate Student Association </a:t>
            </a:r>
          </a:p>
          <a:p>
            <a:r>
              <a:rPr lang="en-US" dirty="0" smtClean="0"/>
              <a:t>Executive Board Member </a:t>
            </a:r>
            <a:endParaRPr lang="en-US" dirty="0"/>
          </a:p>
        </p:txBody>
      </p:sp>
      <p:sp>
        <p:nvSpPr>
          <p:cNvPr id="5" name="Content Placeholder 3"/>
          <p:cNvSpPr txBox="1">
            <a:spLocks/>
          </p:cNvSpPr>
          <p:nvPr/>
        </p:nvSpPr>
        <p:spPr>
          <a:xfrm>
            <a:off x="1233251" y="1390459"/>
            <a:ext cx="6981428" cy="1447334"/>
          </a:xfrm>
          <a:prstGeom prst="rect">
            <a:avLst/>
          </a:prstGeom>
        </p:spPr>
        <p:txBody>
          <a:bodyPr/>
          <a:lstStyle>
            <a:lvl1pPr marL="0" indent="0" algn="l" defTabSz="457200" rtl="0" eaLnBrk="1" latinLnBrk="0" hangingPunct="1">
              <a:spcBef>
                <a:spcPct val="20000"/>
              </a:spcBef>
              <a:buFont typeface="Arial"/>
              <a:buNone/>
              <a:defRPr sz="2400" b="0" i="0" kern="1200" baseline="0">
                <a:solidFill>
                  <a:schemeClr val="tx1"/>
                </a:solidFill>
                <a:latin typeface="Uni Sans" charset="0"/>
                <a:ea typeface="Uni Sans" charset="0"/>
                <a:cs typeface="Uni Sans" charset="0"/>
              </a:defRPr>
            </a:lvl1pPr>
            <a:lvl2pPr marL="457200" indent="0" algn="l" defTabSz="457200" rtl="0" eaLnBrk="1" latinLnBrk="0" hangingPunct="1">
              <a:spcBef>
                <a:spcPct val="20000"/>
              </a:spcBef>
              <a:buFont typeface="Arial"/>
              <a:buNone/>
              <a:defRPr sz="2800" b="0" i="0" kern="1200">
                <a:solidFill>
                  <a:schemeClr val="tx1"/>
                </a:solidFill>
                <a:latin typeface="Open Sans" charset="0"/>
                <a:ea typeface="Open Sans" charset="0"/>
                <a:cs typeface="Open Sans" charset="0"/>
              </a:defRPr>
            </a:lvl2pPr>
            <a:lvl3pPr marL="914400" indent="0" algn="l" defTabSz="457200" rtl="0" eaLnBrk="1" latinLnBrk="0" hangingPunct="1">
              <a:spcBef>
                <a:spcPct val="20000"/>
              </a:spcBef>
              <a:buFont typeface="Arial"/>
              <a:buNone/>
              <a:defRPr sz="2400" b="0" i="0" kern="1200">
                <a:solidFill>
                  <a:schemeClr val="tx1"/>
                </a:solidFill>
                <a:latin typeface="Open Sans" charset="0"/>
                <a:ea typeface="Open Sans" charset="0"/>
                <a:cs typeface="Open Sans" charset="0"/>
              </a:defRPr>
            </a:lvl3pPr>
            <a:lvl4pPr marL="1371600" indent="0" algn="l" defTabSz="457200" rtl="0" eaLnBrk="1" latinLnBrk="0" hangingPunct="1">
              <a:spcBef>
                <a:spcPct val="20000"/>
              </a:spcBef>
              <a:buFont typeface="Arial"/>
              <a:buNone/>
              <a:defRPr sz="2000" b="0" i="0" kern="1200">
                <a:solidFill>
                  <a:schemeClr val="tx1"/>
                </a:solidFill>
                <a:latin typeface="Open Sans" charset="0"/>
                <a:ea typeface="Open Sans" charset="0"/>
                <a:cs typeface="Open Sans" charset="0"/>
              </a:defRPr>
            </a:lvl4pPr>
            <a:lvl5pPr marL="1828800" indent="0" algn="l" defTabSz="457200" rtl="0" eaLnBrk="1" latinLnBrk="0" hangingPunct="1">
              <a:spcBef>
                <a:spcPct val="20000"/>
              </a:spcBef>
              <a:buFont typeface="Arial"/>
              <a:buNone/>
              <a:defRPr sz="2000" b="0" i="0" kern="1200">
                <a:solidFill>
                  <a:schemeClr val="tx1"/>
                </a:solidFill>
                <a:latin typeface="Open Sans" charset="0"/>
                <a:ea typeface="Open Sans" charset="0"/>
                <a:cs typeface="Open Sans"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200" b="1" i="1" u="none" strike="noStrike" kern="1200" cap="none" spc="0" normalizeH="0" baseline="0" noProof="0" dirty="0" smtClean="0">
                <a:ln>
                  <a:noFill/>
                </a:ln>
                <a:solidFill>
                  <a:srgbClr val="33006F"/>
                </a:solidFill>
                <a:effectLst/>
                <a:uLnTx/>
                <a:uFillTx/>
                <a:latin typeface="Uni Sans" charset="0"/>
              </a:rPr>
              <a:t>Research Interests: </a:t>
            </a:r>
          </a:p>
          <a:p>
            <a:pPr lvl="0">
              <a:defRPr/>
            </a:pPr>
            <a:r>
              <a:rPr lang="en-US" sz="2200" i="1" dirty="0">
                <a:solidFill>
                  <a:srgbClr val="33006F"/>
                </a:solidFill>
              </a:rPr>
              <a:t>Power </a:t>
            </a:r>
            <a:r>
              <a:rPr lang="en-US" sz="2200" i="1" dirty="0" smtClean="0">
                <a:solidFill>
                  <a:srgbClr val="33006F"/>
                </a:solidFill>
              </a:rPr>
              <a:t>Electronics, working mainly </a:t>
            </a:r>
            <a:r>
              <a:rPr lang="en-US" sz="2200" i="1" dirty="0">
                <a:solidFill>
                  <a:srgbClr val="33006F"/>
                </a:solidFill>
              </a:rPr>
              <a:t>in grid integration of renewable energy</a:t>
            </a:r>
            <a:endParaRPr kumimoji="0" lang="en-US" sz="2200" b="0" i="1" u="none" strike="noStrike" kern="1200" cap="none" spc="0" normalizeH="0" baseline="0" noProof="0" dirty="0" smtClean="0">
              <a:ln>
                <a:noFill/>
              </a:ln>
              <a:solidFill>
                <a:srgbClr val="33006F"/>
              </a:solidFill>
              <a:effectLst/>
              <a:uLnTx/>
              <a:uFillTx/>
              <a:latin typeface="Uni Sans" charset="0"/>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6963" b="7500"/>
          <a:stretch/>
        </p:blipFill>
        <p:spPr>
          <a:xfrm>
            <a:off x="9380219" y="218940"/>
            <a:ext cx="2428339" cy="3342280"/>
          </a:xfrm>
          <a:prstGeom prst="rect">
            <a:avLst/>
          </a:prstGeom>
        </p:spPr>
      </p:pic>
      <p:sp>
        <p:nvSpPr>
          <p:cNvPr id="8" name="Content Placeholder 4"/>
          <p:cNvSpPr txBox="1">
            <a:spLocks/>
          </p:cNvSpPr>
          <p:nvPr/>
        </p:nvSpPr>
        <p:spPr>
          <a:xfrm>
            <a:off x="1155925" y="2963918"/>
            <a:ext cx="10767800" cy="3520966"/>
          </a:xfrm>
          <a:prstGeom prst="rect">
            <a:avLst/>
          </a:prstGeom>
        </p:spPr>
        <p:txBody>
          <a:bodyPr/>
          <a:lstStyle>
            <a:lvl1pPr marL="0" indent="0" algn="l" defTabSz="457200" rtl="0" eaLnBrk="1" latinLnBrk="0" hangingPunct="1">
              <a:spcBef>
                <a:spcPct val="20000"/>
              </a:spcBef>
              <a:buFont typeface="Arial"/>
              <a:buNone/>
              <a:defRPr sz="2000" b="0" i="0" kern="1200" baseline="0">
                <a:solidFill>
                  <a:schemeClr val="tx1"/>
                </a:solidFill>
                <a:latin typeface="Open Sans" charset="0"/>
                <a:ea typeface="Open Sans" charset="0"/>
                <a:cs typeface="Open Sans" charset="0"/>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defRPr/>
            </a:pPr>
            <a:r>
              <a:rPr kumimoji="0" lang="en-US" sz="2000" b="0" i="0" u="none" strike="noStrike" kern="1200" cap="none" spc="0" normalizeH="0" baseline="0" noProof="0" dirty="0" smtClean="0">
                <a:ln>
                  <a:noFill/>
                </a:ln>
                <a:solidFill>
                  <a:srgbClr val="33006F"/>
                </a:solidFill>
                <a:effectLst/>
                <a:uLnTx/>
                <a:uFillTx/>
                <a:latin typeface="Open Sans" charset="0"/>
              </a:rPr>
              <a:t>Rahul is a second year</a:t>
            </a:r>
            <a:r>
              <a:rPr kumimoji="0" lang="en-US" sz="2000" b="0" i="0" u="none" strike="noStrike" kern="1200" cap="none" spc="0" normalizeH="0" noProof="0" dirty="0" smtClean="0">
                <a:ln>
                  <a:noFill/>
                </a:ln>
                <a:solidFill>
                  <a:srgbClr val="33006F"/>
                </a:solidFill>
                <a:effectLst/>
                <a:uLnTx/>
                <a:uFillTx/>
                <a:latin typeface="Open Sans" charset="0"/>
              </a:rPr>
              <a:t> PhD student </a:t>
            </a:r>
            <a:r>
              <a:rPr kumimoji="0" lang="en-US" sz="2000" b="0" i="0" u="none" strike="noStrike" kern="1200" cap="none" spc="0" normalizeH="0" baseline="0" noProof="0" dirty="0" smtClean="0">
                <a:ln>
                  <a:noFill/>
                </a:ln>
                <a:solidFill>
                  <a:srgbClr val="33006F"/>
                </a:solidFill>
                <a:effectLst/>
                <a:uLnTx/>
                <a:uFillTx/>
                <a:latin typeface="Open Sans" charset="0"/>
              </a:rPr>
              <a:t>working with Prof. Brian</a:t>
            </a:r>
            <a:r>
              <a:rPr kumimoji="0" lang="en-US" sz="2000" b="0" i="0" u="none" strike="noStrike" kern="1200" cap="none" spc="0" normalizeH="0" noProof="0" dirty="0" smtClean="0">
                <a:ln>
                  <a:noFill/>
                </a:ln>
                <a:solidFill>
                  <a:srgbClr val="33006F"/>
                </a:solidFill>
                <a:effectLst/>
                <a:uLnTx/>
                <a:uFillTx/>
                <a:latin typeface="Open Sans" charset="0"/>
              </a:rPr>
              <a:t> Johnson</a:t>
            </a:r>
            <a:r>
              <a:rPr kumimoji="0" lang="en-US" sz="2000" b="0" i="0" u="none" strike="noStrike" kern="1200" cap="none" spc="0" normalizeH="0" baseline="0" noProof="0" dirty="0" smtClean="0">
                <a:ln>
                  <a:noFill/>
                </a:ln>
                <a:solidFill>
                  <a:srgbClr val="33006F"/>
                </a:solidFill>
                <a:effectLst/>
                <a:uLnTx/>
                <a:uFillTx/>
                <a:latin typeface="Open Sans" charset="0"/>
              </a:rPr>
              <a:t>.</a:t>
            </a:r>
            <a:r>
              <a:rPr kumimoji="0" lang="en-US" sz="2000" b="0" i="0" u="none" strike="noStrike" kern="1200" cap="none" spc="0" normalizeH="0" baseline="0" noProof="0" dirty="0" smtClean="0">
                <a:ln>
                  <a:noFill/>
                </a:ln>
                <a:solidFill>
                  <a:srgbClr val="33006F"/>
                </a:solidFill>
                <a:effectLst/>
                <a:uLnTx/>
                <a:uFillTx/>
                <a:latin typeface="Open Sans" charset="0"/>
              </a:rPr>
              <a:t> </a:t>
            </a:r>
            <a:endParaRPr kumimoji="0" lang="en-US" sz="2000" b="0" i="0" u="none" strike="noStrike" kern="1200" cap="none" spc="0" normalizeH="0" baseline="0" noProof="0" dirty="0" smtClean="0">
              <a:ln>
                <a:noFill/>
              </a:ln>
              <a:solidFill>
                <a:srgbClr val="33006F"/>
              </a:solidFill>
              <a:effectLst/>
              <a:uLnTx/>
              <a:uFillTx/>
              <a:latin typeface="Open Sans" charset="0"/>
            </a:endParaRPr>
          </a:p>
          <a:p>
            <a:pPr lvl="0">
              <a:defRPr/>
            </a:pPr>
            <a:endParaRPr lang="en-US" dirty="0">
              <a:solidFill>
                <a:srgbClr val="33006F"/>
              </a:solidFill>
            </a:endParaRPr>
          </a:p>
          <a:p>
            <a:pPr lvl="0">
              <a:defRPr/>
            </a:pPr>
            <a:r>
              <a:rPr kumimoji="0" lang="en-US" sz="2000" b="0" i="0" u="none" strike="noStrike" kern="1200" cap="none" spc="0" normalizeH="0" baseline="0" noProof="0" dirty="0" smtClean="0">
                <a:ln>
                  <a:noFill/>
                </a:ln>
                <a:solidFill>
                  <a:srgbClr val="33006F"/>
                </a:solidFill>
                <a:effectLst/>
                <a:uLnTx/>
                <a:uFillTx/>
                <a:latin typeface="Open Sans" charset="0"/>
              </a:rPr>
              <a:t>He received </a:t>
            </a:r>
            <a:r>
              <a:rPr lang="en-US" dirty="0" smtClean="0">
                <a:solidFill>
                  <a:srgbClr val="33006F"/>
                </a:solidFill>
              </a:rPr>
              <a:t>his MSEE from Indian Institute of Science, and his Bachelor of Engineering degree from </a:t>
            </a:r>
            <a:r>
              <a:rPr lang="en-US" dirty="0" err="1" smtClean="0">
                <a:solidFill>
                  <a:srgbClr val="33006F"/>
                </a:solidFill>
              </a:rPr>
              <a:t>Jadavpur</a:t>
            </a:r>
            <a:r>
              <a:rPr lang="en-US" dirty="0" smtClean="0">
                <a:solidFill>
                  <a:srgbClr val="33006F"/>
                </a:solidFill>
              </a:rPr>
              <a:t> University.</a:t>
            </a:r>
            <a:r>
              <a:rPr kumimoji="0" lang="en-US" sz="2000" b="0" i="0" u="none" strike="noStrike" kern="1200" cap="none" spc="0" normalizeH="0" baseline="0" noProof="0" dirty="0" smtClean="0">
                <a:ln>
                  <a:noFill/>
                </a:ln>
                <a:solidFill>
                  <a:srgbClr val="33006F"/>
                </a:solidFill>
                <a:effectLst/>
                <a:uLnTx/>
                <a:uFillTx/>
                <a:latin typeface="Open Sans" charset="0"/>
              </a:rPr>
              <a:t> Prior</a:t>
            </a:r>
            <a:r>
              <a:rPr kumimoji="0" lang="en-US" sz="2000" b="0" i="0" u="none" strike="noStrike" kern="1200" cap="none" spc="0" normalizeH="0" noProof="0" dirty="0" smtClean="0">
                <a:ln>
                  <a:noFill/>
                </a:ln>
                <a:solidFill>
                  <a:srgbClr val="33006F"/>
                </a:solidFill>
                <a:effectLst/>
                <a:uLnTx/>
                <a:uFillTx/>
                <a:latin typeface="Open Sans" charset="0"/>
              </a:rPr>
              <a:t> to joining UW, Rahul </a:t>
            </a:r>
            <a:r>
              <a:rPr lang="en-US" dirty="0" smtClean="0">
                <a:solidFill>
                  <a:srgbClr val="33006F"/>
                </a:solidFill>
              </a:rPr>
              <a:t>was </a:t>
            </a:r>
            <a:r>
              <a:rPr lang="en-US" dirty="0">
                <a:solidFill>
                  <a:srgbClr val="33006F"/>
                </a:solidFill>
              </a:rPr>
              <a:t>Associate Scientist </a:t>
            </a:r>
            <a:r>
              <a:rPr lang="en-US" dirty="0" smtClean="0">
                <a:solidFill>
                  <a:srgbClr val="33006F"/>
                </a:solidFill>
              </a:rPr>
              <a:t>at ABB for </a:t>
            </a:r>
            <a:r>
              <a:rPr lang="en-US" dirty="0">
                <a:solidFill>
                  <a:srgbClr val="33006F"/>
                </a:solidFill>
              </a:rPr>
              <a:t>their Research and Development wing in </a:t>
            </a:r>
            <a:r>
              <a:rPr lang="en-US" dirty="0" smtClean="0">
                <a:solidFill>
                  <a:srgbClr val="33006F"/>
                </a:solidFill>
              </a:rPr>
              <a:t>Chennai, India.</a:t>
            </a:r>
          </a:p>
          <a:p>
            <a:pPr lvl="0">
              <a:defRPr/>
            </a:pPr>
            <a:endParaRPr lang="en-US" dirty="0">
              <a:solidFill>
                <a:srgbClr val="33006F"/>
              </a:solidFill>
            </a:endParaRPr>
          </a:p>
          <a:p>
            <a:pPr lvl="0">
              <a:defRPr/>
            </a:pPr>
            <a:r>
              <a:rPr lang="en-US" dirty="0" smtClean="0">
                <a:solidFill>
                  <a:srgbClr val="33006F"/>
                </a:solidFill>
              </a:rPr>
              <a:t>When not engaged in PhD pursuits, Rahul enjoys </a:t>
            </a:r>
            <a:r>
              <a:rPr lang="en-US" dirty="0" smtClean="0"/>
              <a:t>hiking</a:t>
            </a:r>
            <a:r>
              <a:rPr lang="en-US" dirty="0"/>
              <a:t>, painting, writing and playing </a:t>
            </a:r>
            <a:r>
              <a:rPr lang="en-US" dirty="0" smtClean="0"/>
              <a:t>soccer.</a:t>
            </a:r>
            <a:endParaRPr lang="en-US" dirty="0" smtClean="0">
              <a:solidFill>
                <a:srgbClr val="33006F"/>
              </a:solidFill>
            </a:endParaRPr>
          </a:p>
        </p:txBody>
      </p:sp>
    </p:spTree>
    <p:extLst>
      <p:ext uri="{BB962C8B-B14F-4D97-AF65-F5344CB8AC3E}">
        <p14:creationId xmlns:p14="http://schemas.microsoft.com/office/powerpoint/2010/main" val="292912513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77500" lnSpcReduction="20000"/>
          </a:bodyPr>
          <a:lstStyle/>
          <a:p>
            <a:r>
              <a:rPr lang="en-US" dirty="0" smtClean="0"/>
              <a:t>Graduate Student </a:t>
            </a:r>
            <a:r>
              <a:rPr lang="en-US" dirty="0"/>
              <a:t>Guest – </a:t>
            </a:r>
            <a:r>
              <a:rPr lang="en-US" dirty="0" err="1" smtClean="0"/>
              <a:t>Soham</a:t>
            </a:r>
            <a:r>
              <a:rPr lang="en-US" dirty="0" smtClean="0"/>
              <a:t> Dutta</a:t>
            </a:r>
          </a:p>
          <a:p>
            <a:r>
              <a:rPr lang="en-US" dirty="0" smtClean="0"/>
              <a:t>PhD Program</a:t>
            </a:r>
            <a:r>
              <a:rPr lang="en-US" dirty="0"/>
              <a:t>, and Graduate Student Association </a:t>
            </a:r>
          </a:p>
          <a:p>
            <a:r>
              <a:rPr lang="en-US" dirty="0"/>
              <a:t>Executive Board Member </a:t>
            </a:r>
          </a:p>
        </p:txBody>
      </p:sp>
      <p:sp>
        <p:nvSpPr>
          <p:cNvPr id="5" name="Content Placeholder 3"/>
          <p:cNvSpPr txBox="1">
            <a:spLocks/>
          </p:cNvSpPr>
          <p:nvPr/>
        </p:nvSpPr>
        <p:spPr>
          <a:xfrm>
            <a:off x="1233251" y="1390459"/>
            <a:ext cx="6981428" cy="1447334"/>
          </a:xfrm>
          <a:prstGeom prst="rect">
            <a:avLst/>
          </a:prstGeom>
        </p:spPr>
        <p:txBody>
          <a:bodyPr/>
          <a:lstStyle>
            <a:lvl1pPr marL="0" indent="0" algn="l" defTabSz="457200" rtl="0" eaLnBrk="1" latinLnBrk="0" hangingPunct="1">
              <a:spcBef>
                <a:spcPct val="20000"/>
              </a:spcBef>
              <a:buFont typeface="Arial"/>
              <a:buNone/>
              <a:defRPr sz="2400" b="0" i="0" kern="1200" baseline="0">
                <a:solidFill>
                  <a:schemeClr val="tx1"/>
                </a:solidFill>
                <a:latin typeface="Uni Sans" charset="0"/>
                <a:ea typeface="Uni Sans" charset="0"/>
                <a:cs typeface="Uni Sans" charset="0"/>
              </a:defRPr>
            </a:lvl1pPr>
            <a:lvl2pPr marL="457200" indent="0" algn="l" defTabSz="457200" rtl="0" eaLnBrk="1" latinLnBrk="0" hangingPunct="1">
              <a:spcBef>
                <a:spcPct val="20000"/>
              </a:spcBef>
              <a:buFont typeface="Arial"/>
              <a:buNone/>
              <a:defRPr sz="2800" b="0" i="0" kern="1200">
                <a:solidFill>
                  <a:schemeClr val="tx1"/>
                </a:solidFill>
                <a:latin typeface="Open Sans" charset="0"/>
                <a:ea typeface="Open Sans" charset="0"/>
                <a:cs typeface="Open Sans" charset="0"/>
              </a:defRPr>
            </a:lvl2pPr>
            <a:lvl3pPr marL="914400" indent="0" algn="l" defTabSz="457200" rtl="0" eaLnBrk="1" latinLnBrk="0" hangingPunct="1">
              <a:spcBef>
                <a:spcPct val="20000"/>
              </a:spcBef>
              <a:buFont typeface="Arial"/>
              <a:buNone/>
              <a:defRPr sz="2400" b="0" i="0" kern="1200">
                <a:solidFill>
                  <a:schemeClr val="tx1"/>
                </a:solidFill>
                <a:latin typeface="Open Sans" charset="0"/>
                <a:ea typeface="Open Sans" charset="0"/>
                <a:cs typeface="Open Sans" charset="0"/>
              </a:defRPr>
            </a:lvl3pPr>
            <a:lvl4pPr marL="1371600" indent="0" algn="l" defTabSz="457200" rtl="0" eaLnBrk="1" latinLnBrk="0" hangingPunct="1">
              <a:spcBef>
                <a:spcPct val="20000"/>
              </a:spcBef>
              <a:buFont typeface="Arial"/>
              <a:buNone/>
              <a:defRPr sz="2000" b="0" i="0" kern="1200">
                <a:solidFill>
                  <a:schemeClr val="tx1"/>
                </a:solidFill>
                <a:latin typeface="Open Sans" charset="0"/>
                <a:ea typeface="Open Sans" charset="0"/>
                <a:cs typeface="Open Sans" charset="0"/>
              </a:defRPr>
            </a:lvl4pPr>
            <a:lvl5pPr marL="1828800" indent="0" algn="l" defTabSz="457200" rtl="0" eaLnBrk="1" latinLnBrk="0" hangingPunct="1">
              <a:spcBef>
                <a:spcPct val="20000"/>
              </a:spcBef>
              <a:buFont typeface="Arial"/>
              <a:buNone/>
              <a:defRPr sz="2000" b="0" i="0" kern="1200">
                <a:solidFill>
                  <a:schemeClr val="tx1"/>
                </a:solidFill>
                <a:latin typeface="Open Sans" charset="0"/>
                <a:ea typeface="Open Sans" charset="0"/>
                <a:cs typeface="Open Sans"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200" b="1" i="1" u="none" strike="noStrike" kern="1200" cap="none" spc="0" normalizeH="0" baseline="0" noProof="0" dirty="0" smtClean="0">
                <a:ln>
                  <a:noFill/>
                </a:ln>
                <a:solidFill>
                  <a:srgbClr val="33006F"/>
                </a:solidFill>
                <a:effectLst/>
                <a:uLnTx/>
                <a:uFillTx/>
                <a:latin typeface="Uni Sans" charset="0"/>
              </a:rPr>
              <a:t>Research Interests: </a:t>
            </a:r>
          </a:p>
          <a:p>
            <a:pPr lvl="0">
              <a:defRPr/>
            </a:pPr>
            <a:r>
              <a:rPr lang="en-US" sz="2200" i="1" dirty="0" smtClean="0">
                <a:solidFill>
                  <a:srgbClr val="33006F"/>
                </a:solidFill>
              </a:rPr>
              <a:t>Control </a:t>
            </a:r>
            <a:r>
              <a:rPr lang="en-US" sz="2200" i="1" dirty="0">
                <a:solidFill>
                  <a:srgbClr val="33006F"/>
                </a:solidFill>
              </a:rPr>
              <a:t>of complex power electronics systems and medium voltage power converters</a:t>
            </a:r>
            <a:endParaRPr kumimoji="0" lang="en-US" sz="2200" b="0" i="1" u="none" strike="noStrike" kern="1200" cap="none" spc="0" normalizeH="0" baseline="0" noProof="0" dirty="0" smtClean="0">
              <a:ln>
                <a:noFill/>
              </a:ln>
              <a:solidFill>
                <a:srgbClr val="33006F"/>
              </a:solidFill>
              <a:effectLst/>
              <a:uLnTx/>
              <a:uFillTx/>
              <a:latin typeface="Uni Sans"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8401" y="286026"/>
            <a:ext cx="2660158" cy="2677892"/>
          </a:xfrm>
          <a:prstGeom prst="rect">
            <a:avLst/>
          </a:prstGeom>
        </p:spPr>
      </p:pic>
      <p:sp>
        <p:nvSpPr>
          <p:cNvPr id="8" name="Content Placeholder 4"/>
          <p:cNvSpPr txBox="1">
            <a:spLocks/>
          </p:cNvSpPr>
          <p:nvPr/>
        </p:nvSpPr>
        <p:spPr>
          <a:xfrm>
            <a:off x="1155925" y="2963917"/>
            <a:ext cx="10767800" cy="3636579"/>
          </a:xfrm>
          <a:prstGeom prst="rect">
            <a:avLst/>
          </a:prstGeom>
        </p:spPr>
        <p:txBody>
          <a:bodyPr/>
          <a:lstStyle>
            <a:lvl1pPr marL="0" indent="0" algn="l" defTabSz="457200" rtl="0" eaLnBrk="1" latinLnBrk="0" hangingPunct="1">
              <a:spcBef>
                <a:spcPct val="20000"/>
              </a:spcBef>
              <a:buFont typeface="Arial"/>
              <a:buNone/>
              <a:defRPr sz="2000" b="0" i="0" kern="1200" baseline="0">
                <a:solidFill>
                  <a:schemeClr val="tx1"/>
                </a:solidFill>
                <a:latin typeface="Open Sans" charset="0"/>
                <a:ea typeface="Open Sans" charset="0"/>
                <a:cs typeface="Open Sans" charset="0"/>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defRPr/>
            </a:pPr>
            <a:r>
              <a:rPr kumimoji="0" lang="en-US" sz="2000" b="0" i="0" u="none" strike="noStrike" kern="1200" cap="none" spc="0" normalizeH="0" baseline="0" noProof="0" dirty="0" err="1" smtClean="0">
                <a:ln>
                  <a:noFill/>
                </a:ln>
                <a:solidFill>
                  <a:srgbClr val="33006F"/>
                </a:solidFill>
                <a:effectLst/>
                <a:uLnTx/>
                <a:uFillTx/>
                <a:latin typeface="Open Sans" charset="0"/>
              </a:rPr>
              <a:t>Soham</a:t>
            </a:r>
            <a:r>
              <a:rPr kumimoji="0" lang="en-US" sz="2000" b="0" i="0" u="none" strike="noStrike" kern="1200" cap="none" spc="0" normalizeH="0" baseline="0" noProof="0" dirty="0" smtClean="0">
                <a:ln>
                  <a:noFill/>
                </a:ln>
                <a:solidFill>
                  <a:srgbClr val="33006F"/>
                </a:solidFill>
                <a:effectLst/>
                <a:uLnTx/>
                <a:uFillTx/>
                <a:latin typeface="Open Sans" charset="0"/>
              </a:rPr>
              <a:t> is a second year</a:t>
            </a:r>
            <a:r>
              <a:rPr kumimoji="0" lang="en-US" sz="2000" b="0" i="0" u="none" strike="noStrike" kern="1200" cap="none" spc="0" normalizeH="0" noProof="0" dirty="0" smtClean="0">
                <a:ln>
                  <a:noFill/>
                </a:ln>
                <a:solidFill>
                  <a:srgbClr val="33006F"/>
                </a:solidFill>
                <a:effectLst/>
                <a:uLnTx/>
                <a:uFillTx/>
                <a:latin typeface="Open Sans" charset="0"/>
              </a:rPr>
              <a:t> PhD student </a:t>
            </a:r>
            <a:r>
              <a:rPr kumimoji="0" lang="en-US" sz="2000" b="0" i="0" u="none" strike="noStrike" kern="1200" cap="none" spc="0" normalizeH="0" baseline="0" noProof="0" dirty="0" smtClean="0">
                <a:ln>
                  <a:noFill/>
                </a:ln>
                <a:solidFill>
                  <a:srgbClr val="33006F"/>
                </a:solidFill>
                <a:effectLst/>
                <a:uLnTx/>
                <a:uFillTx/>
                <a:latin typeface="Open Sans" charset="0"/>
              </a:rPr>
              <a:t>working also with Prof. Brian</a:t>
            </a:r>
            <a:r>
              <a:rPr kumimoji="0" lang="en-US" sz="2000" b="0" i="0" u="none" strike="noStrike" kern="1200" cap="none" spc="0" normalizeH="0" noProof="0" dirty="0" smtClean="0">
                <a:ln>
                  <a:noFill/>
                </a:ln>
                <a:solidFill>
                  <a:srgbClr val="33006F"/>
                </a:solidFill>
                <a:effectLst/>
                <a:uLnTx/>
                <a:uFillTx/>
                <a:latin typeface="Open Sans" charset="0"/>
              </a:rPr>
              <a:t> Johnson</a:t>
            </a:r>
            <a:r>
              <a:rPr kumimoji="0" lang="en-US" sz="2000" b="0" i="0" u="none" strike="noStrike" kern="1200" cap="none" spc="0" normalizeH="0" baseline="0" noProof="0" dirty="0" smtClean="0">
                <a:ln>
                  <a:noFill/>
                </a:ln>
                <a:solidFill>
                  <a:srgbClr val="33006F"/>
                </a:solidFill>
                <a:effectLst/>
                <a:uLnTx/>
                <a:uFillTx/>
                <a:latin typeface="Open Sans" charset="0"/>
              </a:rPr>
              <a:t>.</a:t>
            </a:r>
            <a:r>
              <a:rPr kumimoji="0" lang="en-US" sz="2000" b="0" i="0" u="none" strike="noStrike" kern="1200" cap="none" spc="0" normalizeH="0" baseline="0" noProof="0" dirty="0" smtClean="0">
                <a:ln>
                  <a:noFill/>
                </a:ln>
                <a:solidFill>
                  <a:srgbClr val="33006F"/>
                </a:solidFill>
                <a:effectLst/>
                <a:uLnTx/>
                <a:uFillTx/>
                <a:latin typeface="Open Sans" charset="0"/>
              </a:rPr>
              <a:t> </a:t>
            </a:r>
            <a:endParaRPr kumimoji="0" lang="en-US" sz="2000" b="0" i="0" u="none" strike="noStrike" kern="1200" cap="none" spc="0" normalizeH="0" baseline="0" noProof="0" dirty="0" smtClean="0">
              <a:ln>
                <a:noFill/>
              </a:ln>
              <a:solidFill>
                <a:srgbClr val="33006F"/>
              </a:solidFill>
              <a:effectLst/>
              <a:uLnTx/>
              <a:uFillTx/>
              <a:latin typeface="Open Sans" charset="0"/>
            </a:endParaRPr>
          </a:p>
          <a:p>
            <a:pPr lvl="0">
              <a:defRPr/>
            </a:pPr>
            <a:endParaRPr lang="en-US" dirty="0">
              <a:solidFill>
                <a:srgbClr val="33006F"/>
              </a:solidFill>
            </a:endParaRPr>
          </a:p>
          <a:p>
            <a:pPr lvl="0">
              <a:defRPr/>
            </a:pPr>
            <a:r>
              <a:rPr lang="en-US" dirty="0" err="1">
                <a:solidFill>
                  <a:srgbClr val="33006F"/>
                </a:solidFill>
              </a:rPr>
              <a:t>Soham</a:t>
            </a:r>
            <a:r>
              <a:rPr lang="en-US" dirty="0">
                <a:solidFill>
                  <a:srgbClr val="33006F"/>
                </a:solidFill>
              </a:rPr>
              <a:t> </a:t>
            </a:r>
            <a:r>
              <a:rPr lang="en-US" dirty="0" smtClean="0">
                <a:solidFill>
                  <a:srgbClr val="33006F"/>
                </a:solidFill>
              </a:rPr>
              <a:t>obtained </a:t>
            </a:r>
            <a:r>
              <a:rPr lang="en-US" dirty="0">
                <a:solidFill>
                  <a:srgbClr val="33006F"/>
                </a:solidFill>
              </a:rPr>
              <a:t>his B.E and M.E degrees, respectively, from </a:t>
            </a:r>
            <a:r>
              <a:rPr lang="en-US" dirty="0" err="1">
                <a:solidFill>
                  <a:srgbClr val="33006F"/>
                </a:solidFill>
              </a:rPr>
              <a:t>Jadavpur</a:t>
            </a:r>
            <a:r>
              <a:rPr lang="en-US" dirty="0">
                <a:solidFill>
                  <a:srgbClr val="33006F"/>
                </a:solidFill>
              </a:rPr>
              <a:t> University, India in 2015 and the Indian Institute of Science in 2017, both in Electrical </a:t>
            </a:r>
            <a:r>
              <a:rPr lang="en-US" dirty="0" smtClean="0">
                <a:solidFill>
                  <a:srgbClr val="33006F"/>
                </a:solidFill>
              </a:rPr>
              <a:t>Engineering. </a:t>
            </a:r>
            <a:br>
              <a:rPr lang="en-US" dirty="0" smtClean="0">
                <a:solidFill>
                  <a:srgbClr val="33006F"/>
                </a:solidFill>
              </a:rPr>
            </a:br>
            <a:r>
              <a:rPr lang="en-US" dirty="0" smtClean="0">
                <a:solidFill>
                  <a:srgbClr val="33006F"/>
                </a:solidFill>
              </a:rPr>
              <a:t/>
            </a:r>
            <a:br>
              <a:rPr lang="en-US" dirty="0" smtClean="0">
                <a:solidFill>
                  <a:srgbClr val="33006F"/>
                </a:solidFill>
              </a:rPr>
            </a:br>
            <a:r>
              <a:rPr lang="en-US" dirty="0" smtClean="0">
                <a:solidFill>
                  <a:srgbClr val="33006F"/>
                </a:solidFill>
              </a:rPr>
              <a:t>Prior</a:t>
            </a:r>
            <a:r>
              <a:rPr kumimoji="0" lang="en-US" sz="2000" b="0" i="0" u="none" strike="noStrike" kern="1200" cap="none" spc="0" normalizeH="0" noProof="0" dirty="0" smtClean="0">
                <a:ln>
                  <a:noFill/>
                </a:ln>
                <a:solidFill>
                  <a:srgbClr val="33006F"/>
                </a:solidFill>
                <a:effectLst/>
                <a:uLnTx/>
                <a:uFillTx/>
                <a:latin typeface="Open Sans" charset="0"/>
              </a:rPr>
              <a:t> to joining UW</a:t>
            </a:r>
            <a:r>
              <a:rPr lang="en-US" dirty="0">
                <a:solidFill>
                  <a:srgbClr val="33006F"/>
                </a:solidFill>
              </a:rPr>
              <a:t>, </a:t>
            </a:r>
            <a:r>
              <a:rPr lang="en-US" dirty="0" smtClean="0">
                <a:solidFill>
                  <a:srgbClr val="33006F"/>
                </a:solidFill>
              </a:rPr>
              <a:t>he was Project </a:t>
            </a:r>
            <a:r>
              <a:rPr lang="en-US" dirty="0">
                <a:solidFill>
                  <a:srgbClr val="33006F"/>
                </a:solidFill>
              </a:rPr>
              <a:t>Associate for the Power Electronics Group at the Indian </a:t>
            </a:r>
            <a:r>
              <a:rPr lang="en-US" dirty="0" smtClean="0">
                <a:solidFill>
                  <a:srgbClr val="33006F"/>
                </a:solidFill>
              </a:rPr>
              <a:t>Institute of Science (</a:t>
            </a:r>
            <a:r>
              <a:rPr lang="en-US" dirty="0" err="1" smtClean="0">
                <a:solidFill>
                  <a:srgbClr val="33006F"/>
                </a:solidFill>
              </a:rPr>
              <a:t>IISc</a:t>
            </a:r>
            <a:r>
              <a:rPr lang="en-US" dirty="0" smtClean="0">
                <a:solidFill>
                  <a:srgbClr val="33006F"/>
                </a:solidFill>
              </a:rPr>
              <a:t>), Bangalore. As a Project Associate, he designed and developed a Digital Signal </a:t>
            </a:r>
            <a:r>
              <a:rPr lang="en-US" dirty="0">
                <a:solidFill>
                  <a:srgbClr val="33006F"/>
                </a:solidFill>
              </a:rPr>
              <a:t>Processor (DSP) and FPGA based integrated hardware platform for power converter control and </a:t>
            </a:r>
            <a:r>
              <a:rPr lang="en-US" dirty="0" smtClean="0">
                <a:solidFill>
                  <a:srgbClr val="33006F"/>
                </a:solidFill>
              </a:rPr>
              <a:t>embedded applications.</a:t>
            </a:r>
          </a:p>
          <a:p>
            <a:pPr lvl="0">
              <a:defRPr/>
            </a:pPr>
            <a:r>
              <a:rPr lang="en-US" dirty="0" smtClean="0">
                <a:solidFill>
                  <a:srgbClr val="33006F"/>
                </a:solidFill>
              </a:rPr>
              <a:t/>
            </a:r>
            <a:br>
              <a:rPr lang="en-US" dirty="0" smtClean="0">
                <a:solidFill>
                  <a:srgbClr val="33006F"/>
                </a:solidFill>
              </a:rPr>
            </a:br>
            <a:r>
              <a:rPr lang="en-US" dirty="0" smtClean="0">
                <a:solidFill>
                  <a:srgbClr val="33006F"/>
                </a:solidFill>
              </a:rPr>
              <a:t>When not engaged in PhD pursuits</a:t>
            </a:r>
            <a:r>
              <a:rPr lang="en-US" dirty="0">
                <a:solidFill>
                  <a:srgbClr val="33006F"/>
                </a:solidFill>
              </a:rPr>
              <a:t>, </a:t>
            </a:r>
            <a:r>
              <a:rPr lang="en-US" dirty="0" err="1">
                <a:solidFill>
                  <a:srgbClr val="33006F"/>
                </a:solidFill>
              </a:rPr>
              <a:t>Soham</a:t>
            </a:r>
            <a:r>
              <a:rPr lang="en-US" dirty="0">
                <a:solidFill>
                  <a:srgbClr val="33006F"/>
                </a:solidFill>
              </a:rPr>
              <a:t> loves playing soccer and badminton</a:t>
            </a:r>
            <a:r>
              <a:rPr lang="en-US" dirty="0" smtClean="0"/>
              <a:t>.</a:t>
            </a:r>
            <a:endParaRPr lang="en-US" dirty="0" smtClean="0">
              <a:solidFill>
                <a:srgbClr val="33006F"/>
              </a:solidFill>
            </a:endParaRPr>
          </a:p>
        </p:txBody>
      </p:sp>
    </p:spTree>
    <p:extLst>
      <p:ext uri="{BB962C8B-B14F-4D97-AF65-F5344CB8AC3E}">
        <p14:creationId xmlns:p14="http://schemas.microsoft.com/office/powerpoint/2010/main" val="31651126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77500" lnSpcReduction="20000"/>
          </a:bodyPr>
          <a:lstStyle/>
          <a:p>
            <a:r>
              <a:rPr lang="en-US" dirty="0" smtClean="0"/>
              <a:t>Graduate Student </a:t>
            </a:r>
            <a:r>
              <a:rPr lang="en-US" dirty="0"/>
              <a:t>Guest – </a:t>
            </a:r>
            <a:r>
              <a:rPr lang="en-US" dirty="0"/>
              <a:t>Diego Peña</a:t>
            </a:r>
            <a:endParaRPr lang="en-US" dirty="0" smtClean="0"/>
          </a:p>
          <a:p>
            <a:r>
              <a:rPr lang="en-US" dirty="0" smtClean="0"/>
              <a:t>PhD Program</a:t>
            </a:r>
            <a:r>
              <a:rPr lang="en-US" dirty="0"/>
              <a:t>, and Graduate Student Association </a:t>
            </a:r>
          </a:p>
          <a:p>
            <a:r>
              <a:rPr lang="en-US" dirty="0"/>
              <a:t>Executive Board Member </a:t>
            </a:r>
          </a:p>
        </p:txBody>
      </p:sp>
      <p:sp>
        <p:nvSpPr>
          <p:cNvPr id="5" name="Content Placeholder 3"/>
          <p:cNvSpPr txBox="1">
            <a:spLocks/>
          </p:cNvSpPr>
          <p:nvPr/>
        </p:nvSpPr>
        <p:spPr>
          <a:xfrm>
            <a:off x="1233251" y="1390459"/>
            <a:ext cx="6981428" cy="1447334"/>
          </a:xfrm>
          <a:prstGeom prst="rect">
            <a:avLst/>
          </a:prstGeom>
        </p:spPr>
        <p:txBody>
          <a:bodyPr/>
          <a:lstStyle>
            <a:lvl1pPr marL="0" indent="0" algn="l" defTabSz="457200" rtl="0" eaLnBrk="1" latinLnBrk="0" hangingPunct="1">
              <a:spcBef>
                <a:spcPct val="20000"/>
              </a:spcBef>
              <a:buFont typeface="Arial"/>
              <a:buNone/>
              <a:defRPr sz="2400" b="0" i="0" kern="1200" baseline="0">
                <a:solidFill>
                  <a:schemeClr val="tx1"/>
                </a:solidFill>
                <a:latin typeface="Uni Sans" charset="0"/>
                <a:ea typeface="Uni Sans" charset="0"/>
                <a:cs typeface="Uni Sans" charset="0"/>
              </a:defRPr>
            </a:lvl1pPr>
            <a:lvl2pPr marL="457200" indent="0" algn="l" defTabSz="457200" rtl="0" eaLnBrk="1" latinLnBrk="0" hangingPunct="1">
              <a:spcBef>
                <a:spcPct val="20000"/>
              </a:spcBef>
              <a:buFont typeface="Arial"/>
              <a:buNone/>
              <a:defRPr sz="2800" b="0" i="0" kern="1200">
                <a:solidFill>
                  <a:schemeClr val="tx1"/>
                </a:solidFill>
                <a:latin typeface="Open Sans" charset="0"/>
                <a:ea typeface="Open Sans" charset="0"/>
                <a:cs typeface="Open Sans" charset="0"/>
              </a:defRPr>
            </a:lvl2pPr>
            <a:lvl3pPr marL="914400" indent="0" algn="l" defTabSz="457200" rtl="0" eaLnBrk="1" latinLnBrk="0" hangingPunct="1">
              <a:spcBef>
                <a:spcPct val="20000"/>
              </a:spcBef>
              <a:buFont typeface="Arial"/>
              <a:buNone/>
              <a:defRPr sz="2400" b="0" i="0" kern="1200">
                <a:solidFill>
                  <a:schemeClr val="tx1"/>
                </a:solidFill>
                <a:latin typeface="Open Sans" charset="0"/>
                <a:ea typeface="Open Sans" charset="0"/>
                <a:cs typeface="Open Sans" charset="0"/>
              </a:defRPr>
            </a:lvl3pPr>
            <a:lvl4pPr marL="1371600" indent="0" algn="l" defTabSz="457200" rtl="0" eaLnBrk="1" latinLnBrk="0" hangingPunct="1">
              <a:spcBef>
                <a:spcPct val="20000"/>
              </a:spcBef>
              <a:buFont typeface="Arial"/>
              <a:buNone/>
              <a:defRPr sz="2000" b="0" i="0" kern="1200">
                <a:solidFill>
                  <a:schemeClr val="tx1"/>
                </a:solidFill>
                <a:latin typeface="Open Sans" charset="0"/>
                <a:ea typeface="Open Sans" charset="0"/>
                <a:cs typeface="Open Sans" charset="0"/>
              </a:defRPr>
            </a:lvl4pPr>
            <a:lvl5pPr marL="1828800" indent="0" algn="l" defTabSz="457200" rtl="0" eaLnBrk="1" latinLnBrk="0" hangingPunct="1">
              <a:spcBef>
                <a:spcPct val="20000"/>
              </a:spcBef>
              <a:buFont typeface="Arial"/>
              <a:buNone/>
              <a:defRPr sz="2000" b="0" i="0" kern="1200">
                <a:solidFill>
                  <a:schemeClr val="tx1"/>
                </a:solidFill>
                <a:latin typeface="Open Sans" charset="0"/>
                <a:ea typeface="Open Sans" charset="0"/>
                <a:cs typeface="Open Sans"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200" b="1" i="1" u="none" strike="noStrike" kern="1200" cap="none" spc="0" normalizeH="0" baseline="0" noProof="0" dirty="0" smtClean="0">
                <a:ln>
                  <a:noFill/>
                </a:ln>
                <a:solidFill>
                  <a:srgbClr val="33006F"/>
                </a:solidFill>
                <a:effectLst/>
                <a:uLnTx/>
                <a:uFillTx/>
                <a:latin typeface="Uni Sans" charset="0"/>
              </a:rPr>
              <a:t>Research Interests: </a:t>
            </a:r>
          </a:p>
          <a:p>
            <a:pPr lvl="0">
              <a:defRPr/>
            </a:pPr>
            <a:r>
              <a:rPr lang="en-US" sz="2200" i="1" dirty="0" smtClean="0">
                <a:solidFill>
                  <a:srgbClr val="33006F"/>
                </a:solidFill>
              </a:rPr>
              <a:t>Digital Integrated </a:t>
            </a:r>
            <a:r>
              <a:rPr lang="en-US" sz="2200" i="1" dirty="0">
                <a:solidFill>
                  <a:srgbClr val="33006F"/>
                </a:solidFill>
              </a:rPr>
              <a:t>C</a:t>
            </a:r>
            <a:r>
              <a:rPr lang="en-US" sz="2200" i="1" dirty="0" smtClean="0">
                <a:solidFill>
                  <a:srgbClr val="33006F"/>
                </a:solidFill>
              </a:rPr>
              <a:t>ircuit (IC) Design</a:t>
            </a:r>
            <a:r>
              <a:rPr lang="en-US" sz="2200" i="1" dirty="0">
                <a:solidFill>
                  <a:srgbClr val="33006F"/>
                </a:solidFill>
              </a:rPr>
              <a:t>, especially for Data Acquisition, </a:t>
            </a:r>
            <a:r>
              <a:rPr lang="en-US" sz="2200" i="1" dirty="0" smtClean="0">
                <a:solidFill>
                  <a:srgbClr val="33006F"/>
                </a:solidFill>
              </a:rPr>
              <a:t>Signal Processing, </a:t>
            </a:r>
            <a:r>
              <a:rPr lang="en-US" sz="2200" i="1" dirty="0">
                <a:solidFill>
                  <a:srgbClr val="33006F"/>
                </a:solidFill>
              </a:rPr>
              <a:t>and Energy Efficient applications</a:t>
            </a:r>
            <a:endParaRPr kumimoji="0" lang="en-US" sz="2200" b="0" i="1" u="none" strike="noStrike" kern="1200" cap="none" spc="0" normalizeH="0" baseline="0" noProof="0" dirty="0" smtClean="0">
              <a:ln>
                <a:noFill/>
              </a:ln>
              <a:solidFill>
                <a:srgbClr val="33006F"/>
              </a:solidFill>
              <a:effectLst/>
              <a:uLnTx/>
              <a:uFillTx/>
              <a:latin typeface="Uni Sans"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4680" y="288802"/>
            <a:ext cx="3709046" cy="2781784"/>
          </a:xfrm>
          <a:prstGeom prst="rect">
            <a:avLst/>
          </a:prstGeom>
        </p:spPr>
      </p:pic>
      <p:sp>
        <p:nvSpPr>
          <p:cNvPr id="8" name="Content Placeholder 4"/>
          <p:cNvSpPr txBox="1">
            <a:spLocks/>
          </p:cNvSpPr>
          <p:nvPr/>
        </p:nvSpPr>
        <p:spPr>
          <a:xfrm>
            <a:off x="1155925" y="2963918"/>
            <a:ext cx="10767800" cy="3520966"/>
          </a:xfrm>
          <a:prstGeom prst="rect">
            <a:avLst/>
          </a:prstGeom>
        </p:spPr>
        <p:txBody>
          <a:bodyPr/>
          <a:lstStyle>
            <a:lvl1pPr marL="0" indent="0" algn="l" defTabSz="457200" rtl="0" eaLnBrk="1" latinLnBrk="0" hangingPunct="1">
              <a:spcBef>
                <a:spcPct val="20000"/>
              </a:spcBef>
              <a:buFont typeface="Arial"/>
              <a:buNone/>
              <a:defRPr sz="2000" b="0" i="0" kern="1200" baseline="0">
                <a:solidFill>
                  <a:schemeClr val="tx1"/>
                </a:solidFill>
                <a:latin typeface="Open Sans" charset="0"/>
                <a:ea typeface="Open Sans" charset="0"/>
                <a:cs typeface="Open Sans" charset="0"/>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defRPr/>
            </a:pPr>
            <a:endParaRPr lang="en-US" dirty="0">
              <a:solidFill>
                <a:srgbClr val="33006F"/>
              </a:solidFill>
            </a:endParaRPr>
          </a:p>
          <a:p>
            <a:pPr lvl="0">
              <a:defRPr/>
            </a:pPr>
            <a:r>
              <a:rPr kumimoji="0" lang="en-US" sz="2000" b="0" i="0" u="none" strike="noStrike" kern="1200" cap="none" spc="0" normalizeH="0" baseline="0" noProof="0" dirty="0" smtClean="0">
                <a:ln>
                  <a:noFill/>
                </a:ln>
                <a:solidFill>
                  <a:srgbClr val="33006F"/>
                </a:solidFill>
                <a:effectLst/>
                <a:uLnTx/>
                <a:uFillTx/>
                <a:latin typeface="Open Sans" charset="0"/>
              </a:rPr>
              <a:t>Diego is a second year</a:t>
            </a:r>
            <a:r>
              <a:rPr kumimoji="0" lang="en-US" sz="2000" b="0" i="0" u="none" strike="noStrike" kern="1200" cap="none" spc="0" normalizeH="0" noProof="0" dirty="0" smtClean="0">
                <a:ln>
                  <a:noFill/>
                </a:ln>
                <a:solidFill>
                  <a:srgbClr val="33006F"/>
                </a:solidFill>
                <a:effectLst/>
                <a:uLnTx/>
                <a:uFillTx/>
                <a:latin typeface="Open Sans" charset="0"/>
              </a:rPr>
              <a:t> PhD student </a:t>
            </a:r>
            <a:r>
              <a:rPr kumimoji="0" lang="en-US" sz="2000" b="0" i="0" u="none" strike="noStrike" kern="1200" cap="none" spc="0" normalizeH="0" baseline="0" noProof="0" dirty="0" smtClean="0">
                <a:ln>
                  <a:noFill/>
                </a:ln>
                <a:solidFill>
                  <a:srgbClr val="33006F"/>
                </a:solidFill>
                <a:effectLst/>
                <a:uLnTx/>
                <a:uFillTx/>
                <a:latin typeface="Open Sans" charset="0"/>
              </a:rPr>
              <a:t>working with Prof. </a:t>
            </a:r>
            <a:r>
              <a:rPr kumimoji="0" lang="en-US" sz="2000" b="0" i="0" u="none" strike="noStrike" kern="1200" cap="none" spc="0" normalizeH="0" baseline="0" noProof="0" dirty="0" err="1" smtClean="0">
                <a:ln>
                  <a:noFill/>
                </a:ln>
                <a:solidFill>
                  <a:srgbClr val="33006F"/>
                </a:solidFill>
                <a:effectLst/>
                <a:uLnTx/>
                <a:uFillTx/>
                <a:latin typeface="Open Sans" charset="0"/>
              </a:rPr>
              <a:t>Visvesh</a:t>
            </a:r>
            <a:r>
              <a:rPr kumimoji="0" lang="en-US" sz="2000" b="0" i="0" u="none" strike="noStrike" kern="1200" cap="none" spc="0" normalizeH="0" baseline="0" noProof="0" dirty="0" smtClean="0">
                <a:ln>
                  <a:noFill/>
                </a:ln>
                <a:solidFill>
                  <a:srgbClr val="33006F"/>
                </a:solidFill>
                <a:effectLst/>
                <a:uLnTx/>
                <a:uFillTx/>
                <a:latin typeface="Open Sans" charset="0"/>
              </a:rPr>
              <a:t> </a:t>
            </a:r>
            <a:r>
              <a:rPr kumimoji="0" lang="en-US" sz="2000" b="0" i="0" u="none" strike="noStrike" kern="1200" cap="none" spc="0" normalizeH="0" baseline="0" noProof="0" dirty="0" err="1" smtClean="0">
                <a:ln>
                  <a:noFill/>
                </a:ln>
                <a:solidFill>
                  <a:srgbClr val="33006F"/>
                </a:solidFill>
                <a:effectLst/>
                <a:uLnTx/>
                <a:uFillTx/>
                <a:latin typeface="Open Sans" charset="0"/>
              </a:rPr>
              <a:t>Sathe</a:t>
            </a:r>
            <a:r>
              <a:rPr kumimoji="0" lang="en-US" sz="2000" b="0" i="0" u="none" strike="noStrike" kern="1200" cap="none" spc="0" normalizeH="0" baseline="0" noProof="0" dirty="0" smtClean="0">
                <a:ln>
                  <a:noFill/>
                </a:ln>
                <a:solidFill>
                  <a:srgbClr val="33006F"/>
                </a:solidFill>
                <a:effectLst/>
                <a:uLnTx/>
                <a:uFillTx/>
                <a:latin typeface="Open Sans" charset="0"/>
              </a:rPr>
              <a:t>.</a:t>
            </a:r>
            <a:r>
              <a:rPr kumimoji="0" lang="en-US" sz="2000" b="0" i="0" u="none" strike="noStrike" kern="1200" cap="none" spc="0" normalizeH="0" baseline="0" noProof="0" dirty="0" smtClean="0">
                <a:ln>
                  <a:noFill/>
                </a:ln>
                <a:solidFill>
                  <a:srgbClr val="33006F"/>
                </a:solidFill>
                <a:effectLst/>
                <a:uLnTx/>
                <a:uFillTx/>
                <a:latin typeface="Open Sans" charset="0"/>
              </a:rPr>
              <a:t> </a:t>
            </a:r>
            <a:endParaRPr kumimoji="0" lang="en-US" sz="2000" b="0" i="0" u="none" strike="noStrike" kern="1200" cap="none" spc="0" normalizeH="0" baseline="0" noProof="0" dirty="0" smtClean="0">
              <a:ln>
                <a:noFill/>
              </a:ln>
              <a:solidFill>
                <a:srgbClr val="33006F"/>
              </a:solidFill>
              <a:effectLst/>
              <a:uLnTx/>
              <a:uFillTx/>
              <a:latin typeface="Open Sans" charset="0"/>
            </a:endParaRPr>
          </a:p>
          <a:p>
            <a:pPr lvl="0">
              <a:defRPr/>
            </a:pPr>
            <a:endParaRPr lang="en-US" dirty="0">
              <a:solidFill>
                <a:srgbClr val="33006F"/>
              </a:solidFill>
            </a:endParaRPr>
          </a:p>
          <a:p>
            <a:pPr lvl="0">
              <a:defRPr/>
            </a:pPr>
            <a:r>
              <a:rPr lang="en-US" dirty="0"/>
              <a:t>He received his bachelor's degree in 2018 from Universidad </a:t>
            </a:r>
            <a:r>
              <a:rPr lang="en-US" dirty="0" err="1"/>
              <a:t>Simón</a:t>
            </a:r>
            <a:r>
              <a:rPr lang="en-US" dirty="0"/>
              <a:t> Bolívar (Caracas, Venezuela), and interned at CERN (Geneva, Switzerland) during the summer of </a:t>
            </a:r>
            <a:r>
              <a:rPr lang="en-US" dirty="0" smtClean="0"/>
              <a:t>2016. </a:t>
            </a:r>
            <a:endParaRPr lang="en-US" dirty="0">
              <a:solidFill>
                <a:srgbClr val="33006F"/>
              </a:solidFill>
            </a:endParaRPr>
          </a:p>
          <a:p>
            <a:pPr lvl="0">
              <a:defRPr/>
            </a:pPr>
            <a:r>
              <a:rPr lang="en-US" dirty="0" smtClean="0">
                <a:solidFill>
                  <a:srgbClr val="33006F"/>
                </a:solidFill>
              </a:rPr>
              <a:t/>
            </a:r>
            <a:br>
              <a:rPr lang="en-US" dirty="0" smtClean="0">
                <a:solidFill>
                  <a:srgbClr val="33006F"/>
                </a:solidFill>
              </a:rPr>
            </a:br>
            <a:r>
              <a:rPr lang="en-US" dirty="0" smtClean="0">
                <a:solidFill>
                  <a:srgbClr val="33006F"/>
                </a:solidFill>
              </a:rPr>
              <a:t>When not engaged in PhD pursuits</a:t>
            </a:r>
            <a:r>
              <a:rPr lang="en-US" dirty="0">
                <a:solidFill>
                  <a:srgbClr val="33006F"/>
                </a:solidFill>
              </a:rPr>
              <a:t>, </a:t>
            </a:r>
            <a:r>
              <a:rPr lang="en-US" dirty="0" smtClean="0">
                <a:solidFill>
                  <a:srgbClr val="33006F"/>
                </a:solidFill>
              </a:rPr>
              <a:t>Diego </a:t>
            </a:r>
            <a:r>
              <a:rPr lang="en-US" dirty="0">
                <a:solidFill>
                  <a:srgbClr val="33006F"/>
                </a:solidFill>
              </a:rPr>
              <a:t>enjoys watching soccer, reading novels, and playing games with friends </a:t>
            </a:r>
            <a:r>
              <a:rPr lang="en-US" dirty="0" smtClean="0"/>
              <a:t>.</a:t>
            </a:r>
            <a:endParaRPr lang="en-US" dirty="0" smtClean="0">
              <a:solidFill>
                <a:srgbClr val="33006F"/>
              </a:solidFill>
            </a:endParaRPr>
          </a:p>
        </p:txBody>
      </p:sp>
    </p:spTree>
    <p:extLst>
      <p:ext uri="{BB962C8B-B14F-4D97-AF65-F5344CB8AC3E}">
        <p14:creationId xmlns:p14="http://schemas.microsoft.com/office/powerpoint/2010/main" val="409532698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95676" y="371510"/>
            <a:ext cx="8036052" cy="1386812"/>
          </a:xfrm>
        </p:spPr>
        <p:txBody>
          <a:bodyPr>
            <a:noAutofit/>
          </a:bodyPr>
          <a:lstStyle/>
          <a:p>
            <a:pPr>
              <a:lnSpc>
                <a:spcPct val="100000"/>
              </a:lnSpc>
            </a:pPr>
            <a:r>
              <a:rPr lang="en-US" sz="2400" b="1" dirty="0" smtClean="0"/>
              <a:t>Graduate Student </a:t>
            </a:r>
            <a:r>
              <a:rPr lang="en-US" sz="2400" b="1" dirty="0"/>
              <a:t>Guest – </a:t>
            </a:r>
            <a:r>
              <a:rPr lang="en-US" sz="2400" b="1" dirty="0" smtClean="0"/>
              <a:t>Mark </a:t>
            </a:r>
            <a:r>
              <a:rPr lang="en-US" sz="2400" b="1" dirty="0" err="1" smtClean="0"/>
              <a:t>Odendahl</a:t>
            </a:r>
            <a:endParaRPr lang="en-US" sz="2400" b="1" dirty="0" smtClean="0"/>
          </a:p>
          <a:p>
            <a:pPr>
              <a:lnSpc>
                <a:spcPct val="100000"/>
              </a:lnSpc>
            </a:pPr>
            <a:r>
              <a:rPr lang="en-US" sz="2400" b="1" dirty="0" smtClean="0"/>
              <a:t>MSEE (BS-MS Program) </a:t>
            </a:r>
            <a:r>
              <a:rPr lang="en-US" sz="2400" b="1" dirty="0"/>
              <a:t>and Graduate Student </a:t>
            </a:r>
            <a:r>
              <a:rPr lang="en-US" sz="2400" b="1" dirty="0" smtClean="0"/>
              <a:t>Representative on ECE Curriculum Committee</a:t>
            </a:r>
            <a:endParaRPr lang="en-US" sz="2400" b="1" dirty="0"/>
          </a:p>
        </p:txBody>
      </p:sp>
      <p:sp>
        <p:nvSpPr>
          <p:cNvPr id="5" name="Content Placeholder 3"/>
          <p:cNvSpPr txBox="1">
            <a:spLocks/>
          </p:cNvSpPr>
          <p:nvPr/>
        </p:nvSpPr>
        <p:spPr>
          <a:xfrm>
            <a:off x="1233251" y="1758322"/>
            <a:ext cx="6981428" cy="1447334"/>
          </a:xfrm>
          <a:prstGeom prst="rect">
            <a:avLst/>
          </a:prstGeom>
        </p:spPr>
        <p:txBody>
          <a:bodyPr/>
          <a:lstStyle>
            <a:lvl1pPr marL="0" indent="0" algn="l" defTabSz="457200" rtl="0" eaLnBrk="1" latinLnBrk="0" hangingPunct="1">
              <a:spcBef>
                <a:spcPct val="20000"/>
              </a:spcBef>
              <a:buFont typeface="Arial"/>
              <a:buNone/>
              <a:defRPr sz="2400" b="0" i="0" kern="1200" baseline="0">
                <a:solidFill>
                  <a:schemeClr val="tx1"/>
                </a:solidFill>
                <a:latin typeface="Uni Sans" charset="0"/>
                <a:ea typeface="Uni Sans" charset="0"/>
                <a:cs typeface="Uni Sans" charset="0"/>
              </a:defRPr>
            </a:lvl1pPr>
            <a:lvl2pPr marL="457200" indent="0" algn="l" defTabSz="457200" rtl="0" eaLnBrk="1" latinLnBrk="0" hangingPunct="1">
              <a:spcBef>
                <a:spcPct val="20000"/>
              </a:spcBef>
              <a:buFont typeface="Arial"/>
              <a:buNone/>
              <a:defRPr sz="2800" b="0" i="0" kern="1200">
                <a:solidFill>
                  <a:schemeClr val="tx1"/>
                </a:solidFill>
                <a:latin typeface="Open Sans" charset="0"/>
                <a:ea typeface="Open Sans" charset="0"/>
                <a:cs typeface="Open Sans" charset="0"/>
              </a:defRPr>
            </a:lvl2pPr>
            <a:lvl3pPr marL="914400" indent="0" algn="l" defTabSz="457200" rtl="0" eaLnBrk="1" latinLnBrk="0" hangingPunct="1">
              <a:spcBef>
                <a:spcPct val="20000"/>
              </a:spcBef>
              <a:buFont typeface="Arial"/>
              <a:buNone/>
              <a:defRPr sz="2400" b="0" i="0" kern="1200">
                <a:solidFill>
                  <a:schemeClr val="tx1"/>
                </a:solidFill>
                <a:latin typeface="Open Sans" charset="0"/>
                <a:ea typeface="Open Sans" charset="0"/>
                <a:cs typeface="Open Sans" charset="0"/>
              </a:defRPr>
            </a:lvl3pPr>
            <a:lvl4pPr marL="1371600" indent="0" algn="l" defTabSz="457200" rtl="0" eaLnBrk="1" latinLnBrk="0" hangingPunct="1">
              <a:spcBef>
                <a:spcPct val="20000"/>
              </a:spcBef>
              <a:buFont typeface="Arial"/>
              <a:buNone/>
              <a:defRPr sz="2000" b="0" i="0" kern="1200">
                <a:solidFill>
                  <a:schemeClr val="tx1"/>
                </a:solidFill>
                <a:latin typeface="Open Sans" charset="0"/>
                <a:ea typeface="Open Sans" charset="0"/>
                <a:cs typeface="Open Sans" charset="0"/>
              </a:defRPr>
            </a:lvl4pPr>
            <a:lvl5pPr marL="1828800" indent="0" algn="l" defTabSz="457200" rtl="0" eaLnBrk="1" latinLnBrk="0" hangingPunct="1">
              <a:spcBef>
                <a:spcPct val="20000"/>
              </a:spcBef>
              <a:buFont typeface="Arial"/>
              <a:buNone/>
              <a:defRPr sz="2000" b="0" i="0" kern="1200">
                <a:solidFill>
                  <a:schemeClr val="tx1"/>
                </a:solidFill>
                <a:latin typeface="Open Sans" charset="0"/>
                <a:ea typeface="Open Sans" charset="0"/>
                <a:cs typeface="Open Sans"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200" b="1" i="1" u="none" strike="noStrike" kern="1200" cap="none" spc="0" normalizeH="0" baseline="0" noProof="0" dirty="0" smtClean="0">
                <a:ln>
                  <a:noFill/>
                </a:ln>
                <a:solidFill>
                  <a:srgbClr val="33006F"/>
                </a:solidFill>
                <a:effectLst/>
                <a:uLnTx/>
                <a:uFillTx/>
                <a:latin typeface="Uni Sans" charset="0"/>
              </a:rPr>
              <a:t>Research Interests: </a:t>
            </a:r>
          </a:p>
          <a:p>
            <a:pPr lvl="0">
              <a:defRPr/>
            </a:pPr>
            <a:r>
              <a:rPr lang="en-US" sz="2200" i="1" dirty="0" smtClean="0">
                <a:solidFill>
                  <a:srgbClr val="33006F"/>
                </a:solidFill>
              </a:rPr>
              <a:t>Digital Integrated </a:t>
            </a:r>
            <a:r>
              <a:rPr lang="en-US" sz="2200" i="1" dirty="0">
                <a:solidFill>
                  <a:srgbClr val="33006F"/>
                </a:solidFill>
              </a:rPr>
              <a:t>C</a:t>
            </a:r>
            <a:r>
              <a:rPr lang="en-US" sz="2200" i="1" dirty="0" smtClean="0">
                <a:solidFill>
                  <a:srgbClr val="33006F"/>
                </a:solidFill>
              </a:rPr>
              <a:t>ircuit (IC) Design</a:t>
            </a:r>
            <a:r>
              <a:rPr lang="en-US" sz="2200" i="1" dirty="0">
                <a:solidFill>
                  <a:srgbClr val="33006F"/>
                </a:solidFill>
              </a:rPr>
              <a:t>, especially for Data Acquisition, </a:t>
            </a:r>
            <a:r>
              <a:rPr lang="en-US" sz="2200" i="1" dirty="0" smtClean="0">
                <a:solidFill>
                  <a:srgbClr val="33006F"/>
                </a:solidFill>
              </a:rPr>
              <a:t>Signal Processing, </a:t>
            </a:r>
            <a:r>
              <a:rPr lang="en-US" sz="2200" i="1" dirty="0">
                <a:solidFill>
                  <a:srgbClr val="33006F"/>
                </a:solidFill>
              </a:rPr>
              <a:t>and Energy Efficient applications</a:t>
            </a:r>
            <a:endParaRPr kumimoji="0" lang="en-US" sz="2200" b="0" i="1" u="none" strike="noStrike" kern="1200" cap="none" spc="0" normalizeH="0" baseline="0" noProof="0" dirty="0" smtClean="0">
              <a:ln>
                <a:noFill/>
              </a:ln>
              <a:solidFill>
                <a:srgbClr val="33006F"/>
              </a:solidFill>
              <a:effectLst/>
              <a:uLnTx/>
              <a:uFillTx/>
              <a:latin typeface="Uni Sans"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31728" y="288802"/>
            <a:ext cx="2274949" cy="2781784"/>
          </a:xfrm>
          <a:prstGeom prst="rect">
            <a:avLst/>
          </a:prstGeom>
        </p:spPr>
      </p:pic>
      <p:sp>
        <p:nvSpPr>
          <p:cNvPr id="8" name="Content Placeholder 4"/>
          <p:cNvSpPr txBox="1">
            <a:spLocks/>
          </p:cNvSpPr>
          <p:nvPr/>
        </p:nvSpPr>
        <p:spPr>
          <a:xfrm>
            <a:off x="1155925" y="2963918"/>
            <a:ext cx="10767800" cy="3520966"/>
          </a:xfrm>
          <a:prstGeom prst="rect">
            <a:avLst/>
          </a:prstGeom>
        </p:spPr>
        <p:txBody>
          <a:bodyPr/>
          <a:lstStyle>
            <a:lvl1pPr marL="0" indent="0" algn="l" defTabSz="457200" rtl="0" eaLnBrk="1" latinLnBrk="0" hangingPunct="1">
              <a:spcBef>
                <a:spcPct val="20000"/>
              </a:spcBef>
              <a:buFont typeface="Arial"/>
              <a:buNone/>
              <a:defRPr sz="2000" b="0" i="0" kern="1200" baseline="0">
                <a:solidFill>
                  <a:schemeClr val="tx1"/>
                </a:solidFill>
                <a:latin typeface="Open Sans" charset="0"/>
                <a:ea typeface="Open Sans" charset="0"/>
                <a:cs typeface="Open Sans" charset="0"/>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defRPr/>
            </a:pPr>
            <a:endParaRPr lang="en-US" dirty="0">
              <a:solidFill>
                <a:srgbClr val="33006F"/>
              </a:solidFill>
            </a:endParaRPr>
          </a:p>
          <a:p>
            <a:pPr lvl="0">
              <a:defRPr/>
            </a:pPr>
            <a:r>
              <a:rPr lang="en-US" dirty="0">
                <a:solidFill>
                  <a:srgbClr val="33006F"/>
                </a:solidFill>
              </a:rPr>
              <a:t>Mark </a:t>
            </a:r>
            <a:r>
              <a:rPr lang="en-US" dirty="0" err="1">
                <a:solidFill>
                  <a:srgbClr val="33006F"/>
                </a:solidFill>
              </a:rPr>
              <a:t>Odendahl</a:t>
            </a:r>
            <a:r>
              <a:rPr lang="en-US" dirty="0">
                <a:solidFill>
                  <a:srgbClr val="33006F"/>
                </a:solidFill>
              </a:rPr>
              <a:t> is a 5th year combined BS/MS student in Professor </a:t>
            </a:r>
            <a:r>
              <a:rPr lang="en-US" dirty="0" err="1">
                <a:solidFill>
                  <a:srgbClr val="33006F"/>
                </a:solidFill>
              </a:rPr>
              <a:t>Lih</a:t>
            </a:r>
            <a:r>
              <a:rPr lang="en-US" dirty="0">
                <a:solidFill>
                  <a:srgbClr val="33006F"/>
                </a:solidFill>
              </a:rPr>
              <a:t> Lin's Photonics Group</a:t>
            </a:r>
            <a:r>
              <a:rPr lang="en-US" dirty="0" smtClean="0">
                <a:solidFill>
                  <a:srgbClr val="33006F"/>
                </a:solidFill>
              </a:rPr>
              <a:t>.</a:t>
            </a:r>
            <a:br>
              <a:rPr lang="en-US" dirty="0" smtClean="0">
                <a:solidFill>
                  <a:srgbClr val="33006F"/>
                </a:solidFill>
              </a:rPr>
            </a:br>
            <a:r>
              <a:rPr lang="en-US" dirty="0" smtClean="0">
                <a:solidFill>
                  <a:srgbClr val="33006F"/>
                </a:solidFill>
              </a:rPr>
              <a:t/>
            </a:r>
            <a:br>
              <a:rPr lang="en-US" dirty="0" smtClean="0">
                <a:solidFill>
                  <a:srgbClr val="33006F"/>
                </a:solidFill>
              </a:rPr>
            </a:br>
            <a:r>
              <a:rPr lang="en-US" dirty="0" smtClean="0">
                <a:solidFill>
                  <a:srgbClr val="33006F"/>
                </a:solidFill>
              </a:rPr>
              <a:t>His </a:t>
            </a:r>
            <a:r>
              <a:rPr lang="en-US" dirty="0">
                <a:solidFill>
                  <a:srgbClr val="33006F"/>
                </a:solidFill>
              </a:rPr>
              <a:t>current research focus is on the patterning of perovskite to create closely packed LED arrays. This research is done jointly at the Photonics Research Center (PRC), Washington Nanofabrication Facility (WNF), and ECE Photonics Lab</a:t>
            </a:r>
            <a:r>
              <a:rPr lang="en-US" dirty="0" smtClean="0">
                <a:solidFill>
                  <a:srgbClr val="33006F"/>
                </a:solidFill>
              </a:rPr>
              <a:t>. </a:t>
            </a:r>
            <a:r>
              <a:rPr lang="en-US" dirty="0">
                <a:solidFill>
                  <a:srgbClr val="33006F"/>
                </a:solidFill>
              </a:rPr>
              <a:t>Mark interned for two years at a company called </a:t>
            </a:r>
            <a:r>
              <a:rPr lang="en-US" dirty="0" err="1">
                <a:solidFill>
                  <a:srgbClr val="33006F"/>
                </a:solidFill>
              </a:rPr>
              <a:t>Kymeta</a:t>
            </a:r>
            <a:r>
              <a:rPr lang="en-US" dirty="0">
                <a:solidFill>
                  <a:srgbClr val="33006F"/>
                </a:solidFill>
              </a:rPr>
              <a:t> </a:t>
            </a:r>
            <a:r>
              <a:rPr lang="en-US" dirty="0" smtClean="0">
                <a:solidFill>
                  <a:srgbClr val="33006F"/>
                </a:solidFill>
              </a:rPr>
              <a:t>in Redmond, where they </a:t>
            </a:r>
            <a:r>
              <a:rPr lang="en-US" dirty="0">
                <a:solidFill>
                  <a:srgbClr val="33006F"/>
                </a:solidFill>
              </a:rPr>
              <a:t>make metamaterial steered </a:t>
            </a:r>
            <a:r>
              <a:rPr lang="en-US" dirty="0" smtClean="0">
                <a:solidFill>
                  <a:srgbClr val="33006F"/>
                </a:solidFill>
              </a:rPr>
              <a:t>satellite antennas.</a:t>
            </a:r>
            <a:br>
              <a:rPr lang="en-US" dirty="0" smtClean="0">
                <a:solidFill>
                  <a:srgbClr val="33006F"/>
                </a:solidFill>
              </a:rPr>
            </a:br>
            <a:r>
              <a:rPr lang="en-US" dirty="0" smtClean="0">
                <a:solidFill>
                  <a:srgbClr val="33006F"/>
                </a:solidFill>
              </a:rPr>
              <a:t/>
            </a:r>
            <a:br>
              <a:rPr lang="en-US" dirty="0" smtClean="0">
                <a:solidFill>
                  <a:srgbClr val="33006F"/>
                </a:solidFill>
              </a:rPr>
            </a:br>
            <a:r>
              <a:rPr lang="en-US" dirty="0" smtClean="0"/>
              <a:t>Outside </a:t>
            </a:r>
            <a:r>
              <a:rPr lang="en-US" dirty="0"/>
              <a:t>of research, Mark stays involved in the Husky Marching Band as an Alumni and enjoys spending free time with friends.</a:t>
            </a:r>
            <a:endParaRPr lang="en-US" dirty="0" smtClean="0">
              <a:solidFill>
                <a:srgbClr val="33006F"/>
              </a:solidFill>
            </a:endParaRPr>
          </a:p>
        </p:txBody>
      </p:sp>
    </p:spTree>
    <p:extLst>
      <p:ext uri="{BB962C8B-B14F-4D97-AF65-F5344CB8AC3E}">
        <p14:creationId xmlns:p14="http://schemas.microsoft.com/office/powerpoint/2010/main" val="58156197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103374" y="1461923"/>
            <a:ext cx="10912883" cy="5138573"/>
          </a:xfrm>
          <a:prstGeom prst="rect">
            <a:avLst/>
          </a:prstGeom>
        </p:spPr>
        <p:txBody>
          <a:bodyPr/>
          <a:lstStyle>
            <a:lvl1pPr marL="342900" indent="-342900" algn="l" defTabSz="457200" rtl="0" eaLnBrk="1" latinLnBrk="0" hangingPunct="1">
              <a:spcBef>
                <a:spcPct val="20000"/>
              </a:spcBef>
              <a:buFont typeface="Arial"/>
              <a:buChar char="•"/>
              <a:defRPr sz="2000" b="0" i="0" kern="1200" baseline="0">
                <a:solidFill>
                  <a:schemeClr val="tx1"/>
                </a:solidFill>
                <a:latin typeface="Open Sans" charset="0"/>
                <a:ea typeface="Open Sans" charset="0"/>
                <a:cs typeface="Open Sans" charset="0"/>
              </a:defRPr>
            </a:lvl1pPr>
            <a:lvl2pPr marL="742950" indent="-285750" algn="l" defTabSz="457200" rtl="0" eaLnBrk="1" latinLnBrk="0" hangingPunct="1">
              <a:spcBef>
                <a:spcPct val="20000"/>
              </a:spcBef>
              <a:buFont typeface="Arial"/>
              <a:buChar char="–"/>
              <a:defRPr sz="2000" b="0" i="0" kern="1200">
                <a:solidFill>
                  <a:schemeClr val="tx1"/>
                </a:solidFill>
                <a:latin typeface="Open Sans" charset="0"/>
                <a:ea typeface="Open Sans" charset="0"/>
                <a:cs typeface="Open Sans" charset="0"/>
              </a:defRPr>
            </a:lvl2pPr>
            <a:lvl3pPr marL="1143000" indent="-228600" algn="l" defTabSz="457200" rtl="0" eaLnBrk="1" latinLnBrk="0" hangingPunct="1">
              <a:spcBef>
                <a:spcPct val="20000"/>
              </a:spcBef>
              <a:buFont typeface="Arial"/>
              <a:buChar char="•"/>
              <a:defRPr sz="2000" b="0" i="0" kern="1200">
                <a:solidFill>
                  <a:schemeClr val="tx1"/>
                </a:solidFill>
                <a:latin typeface="Open Sans" charset="0"/>
                <a:ea typeface="Open Sans" charset="0"/>
                <a:cs typeface="Open Sans" charset="0"/>
              </a:defRPr>
            </a:lvl3pPr>
            <a:lvl4pPr marL="1600200" indent="-228600" algn="l" defTabSz="457200" rtl="0" eaLnBrk="1" latinLnBrk="0" hangingPunct="1">
              <a:spcBef>
                <a:spcPct val="20000"/>
              </a:spcBef>
              <a:buFont typeface="Arial"/>
              <a:buChar char="–"/>
              <a:defRPr sz="2000" b="0" i="0" kern="1200">
                <a:solidFill>
                  <a:schemeClr val="tx1"/>
                </a:solidFill>
                <a:latin typeface="Open Sans" charset="0"/>
                <a:ea typeface="Open Sans" charset="0"/>
                <a:cs typeface="Open Sans" charset="0"/>
              </a:defRPr>
            </a:lvl4pPr>
            <a:lvl5pPr marL="2057400" indent="-228600" algn="l" defTabSz="457200" rtl="0" eaLnBrk="1" latinLnBrk="0" hangingPunct="1">
              <a:spcBef>
                <a:spcPct val="20000"/>
              </a:spcBef>
              <a:buFont typeface="Arial"/>
              <a:buChar char="»"/>
              <a:defRPr sz="2000" b="0" i="0" kern="1200">
                <a:solidFill>
                  <a:schemeClr val="tx1"/>
                </a:solidFill>
                <a:latin typeface="Open Sans" charset="0"/>
                <a:ea typeface="Open Sans" charset="0"/>
                <a:cs typeface="Open Sans"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dirty="0" smtClean="0">
                <a:ln>
                  <a:noFill/>
                </a:ln>
                <a:solidFill>
                  <a:srgbClr val="33006F"/>
                </a:solidFill>
                <a:effectLst/>
                <a:uLnTx/>
                <a:uFillTx/>
                <a:latin typeface="Open Sans" charset="0"/>
              </a:rPr>
              <a:t>Ranked 18th for Engineering Doctorate programs and</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dirty="0" smtClean="0">
                <a:ln>
                  <a:noFill/>
                </a:ln>
                <a:solidFill>
                  <a:srgbClr val="33006F"/>
                </a:solidFill>
                <a:effectLst/>
                <a:uLnTx/>
                <a:uFillTx/>
                <a:latin typeface="Open Sans" charset="0"/>
              </a:rPr>
              <a:t>Ranked 21st for Electrical Engineering and 10th for Computer Engineering among all national public universities by U.S. News and World Report for 2019.</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dirty="0" smtClean="0">
                <a:ln>
                  <a:noFill/>
                </a:ln>
                <a:solidFill>
                  <a:srgbClr val="33006F"/>
                </a:solidFill>
                <a:effectLst/>
                <a:uLnTx/>
                <a:uFillTx/>
                <a:latin typeface="Open Sans" charset="0"/>
              </a:rPr>
              <a:t>Premier Electrical Engineering program in the Pacific Northwest</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dirty="0" smtClean="0">
                <a:ln>
                  <a:noFill/>
                </a:ln>
                <a:solidFill>
                  <a:srgbClr val="33006F"/>
                </a:solidFill>
                <a:effectLst/>
                <a:uLnTx/>
                <a:uFillTx/>
                <a:latin typeface="Open Sans" charset="0"/>
              </a:rPr>
              <a:t>Largest department in the University of Washington’s College of Engineering</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dirty="0" smtClean="0">
                <a:ln>
                  <a:noFill/>
                </a:ln>
                <a:solidFill>
                  <a:srgbClr val="33006F"/>
                </a:solidFill>
                <a:effectLst/>
                <a:uLnTx/>
                <a:uFillTx/>
                <a:latin typeface="Open Sans" charset="0"/>
              </a:rPr>
              <a:t>382 Graduate Students (Fall 2018)</a:t>
            </a:r>
            <a:endParaRPr kumimoji="0" lang="en-US" sz="2400" b="0" i="0" u="none" strike="noStrike" kern="1200" cap="none" spc="0" normalizeH="0" baseline="0" noProof="0" dirty="0" smtClean="0">
              <a:ln>
                <a:noFill/>
              </a:ln>
              <a:solidFill>
                <a:srgbClr val="33006F"/>
              </a:solidFill>
              <a:effectLst/>
              <a:uLnTx/>
              <a:uFillTx/>
              <a:latin typeface="Open Sans" charset="0"/>
            </a:endParaRP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dirty="0" smtClean="0">
                <a:ln>
                  <a:noFill/>
                </a:ln>
                <a:solidFill>
                  <a:srgbClr val="33006F"/>
                </a:solidFill>
                <a:effectLst/>
                <a:uLnTx/>
                <a:uFillTx/>
                <a:latin typeface="Open Sans" charset="0"/>
              </a:rPr>
              <a:t>215 MSEE (64 Daytime, 151 PMP)</a:t>
            </a:r>
            <a:endParaRPr kumimoji="0" lang="en-US" sz="2400" b="0" i="0" u="none" strike="noStrike" kern="1200" cap="none" spc="0" normalizeH="0" baseline="0" noProof="0" dirty="0" smtClean="0">
              <a:ln>
                <a:noFill/>
              </a:ln>
              <a:solidFill>
                <a:srgbClr val="33006F"/>
              </a:solidFill>
              <a:effectLst/>
              <a:uLnTx/>
              <a:uFillTx/>
              <a:latin typeface="Open Sans" charset="0"/>
            </a:endParaRP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dirty="0" smtClean="0">
                <a:ln>
                  <a:noFill/>
                </a:ln>
                <a:solidFill>
                  <a:srgbClr val="33006F"/>
                </a:solidFill>
                <a:effectLst/>
                <a:uLnTx/>
                <a:uFillTx/>
                <a:latin typeface="Open Sans" charset="0"/>
              </a:rPr>
              <a:t>167 </a:t>
            </a:r>
            <a:r>
              <a:rPr kumimoji="0" lang="en-US" sz="2400" b="0" i="0" u="none" strike="noStrike" kern="1200" cap="none" spc="0" normalizeH="0" baseline="0" noProof="0" dirty="0" smtClean="0">
                <a:ln>
                  <a:noFill/>
                </a:ln>
                <a:solidFill>
                  <a:srgbClr val="33006F"/>
                </a:solidFill>
                <a:effectLst/>
                <a:uLnTx/>
                <a:uFillTx/>
                <a:latin typeface="Open Sans" charset="0"/>
              </a:rPr>
              <a:t>PhD</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dirty="0" smtClean="0">
                <a:ln>
                  <a:noFill/>
                </a:ln>
                <a:solidFill>
                  <a:srgbClr val="33006F"/>
                </a:solidFill>
                <a:effectLst/>
                <a:uLnTx/>
                <a:uFillTx/>
                <a:latin typeface="Open Sans" charset="0"/>
              </a:rPr>
              <a:t> 52 Faculty</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dirty="0" smtClean="0">
                <a:ln>
                  <a:noFill/>
                </a:ln>
                <a:solidFill>
                  <a:srgbClr val="33006F"/>
                </a:solidFill>
                <a:effectLst/>
                <a:uLnTx/>
                <a:uFillTx/>
                <a:latin typeface="Open Sans" charset="0"/>
              </a:rPr>
              <a:t> 27 IEEE Fellows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dirty="0" smtClean="0">
                <a:ln>
                  <a:noFill/>
                </a:ln>
                <a:solidFill>
                  <a:srgbClr val="33006F"/>
                </a:solidFill>
                <a:effectLst/>
                <a:uLnTx/>
                <a:uFillTx/>
                <a:latin typeface="Open Sans" charset="0"/>
              </a:rPr>
              <a:t>14 NSF Career Awards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000" b="0" i="0" u="none" strike="noStrike" kern="1200" cap="none" spc="0" normalizeH="0" baseline="0" noProof="0" dirty="0">
              <a:ln>
                <a:noFill/>
              </a:ln>
              <a:solidFill>
                <a:srgbClr val="33006F"/>
              </a:solidFill>
              <a:effectLst/>
              <a:uLnTx/>
              <a:uFillTx/>
              <a:latin typeface="Open Sans" charset="0"/>
            </a:endParaRPr>
          </a:p>
        </p:txBody>
      </p:sp>
      <p:sp>
        <p:nvSpPr>
          <p:cNvPr id="4" name="Text Placeholder 1"/>
          <p:cNvSpPr txBox="1">
            <a:spLocks/>
          </p:cNvSpPr>
          <p:nvPr/>
        </p:nvSpPr>
        <p:spPr>
          <a:xfrm>
            <a:off x="1103374" y="378023"/>
            <a:ext cx="10912883" cy="991998"/>
          </a:xfrm>
          <a:prstGeom prst="rect">
            <a:avLst/>
          </a:prstGeom>
        </p:spPr>
        <p:txBody>
          <a:bodyPr>
            <a:normAutofit/>
          </a:bodyPr>
          <a:lstStyle>
            <a:lvl1pPr marL="0" indent="0" algn="l" defTabSz="457200" rtl="0" eaLnBrk="1" latinLnBrk="0" hangingPunct="1">
              <a:lnSpc>
                <a:spcPct val="90000"/>
              </a:lnSpc>
              <a:spcBef>
                <a:spcPct val="20000"/>
              </a:spcBef>
              <a:buFont typeface="Arial"/>
              <a:buNone/>
              <a:defRPr sz="3000" b="0" i="0" kern="1200" baseline="0">
                <a:solidFill>
                  <a:schemeClr val="tx1"/>
                </a:solidFill>
                <a:latin typeface="Encode Sans Normal Black"/>
                <a:ea typeface="+mn-ea"/>
                <a:cs typeface="Encode Sans Normal Black"/>
              </a:defRPr>
            </a:lvl1pPr>
            <a:lvl2pPr marL="457200" indent="0" algn="l" defTabSz="457200" rtl="0" eaLnBrk="1" latinLnBrk="0" hangingPunct="1">
              <a:spcBef>
                <a:spcPct val="20000"/>
              </a:spcBef>
              <a:buFont typeface="Arial"/>
              <a:buNone/>
              <a:defRPr sz="2800" b="0" i="0" kern="1200">
                <a:solidFill>
                  <a:srgbClr val="E8D3A2"/>
                </a:solidFill>
                <a:latin typeface="Encode Sans Normal Black"/>
                <a:ea typeface="+mn-ea"/>
                <a:cs typeface="Encode Sans Normal Black"/>
              </a:defRPr>
            </a:lvl2pPr>
            <a:lvl3pPr marL="914400" indent="0" algn="l" defTabSz="457200" rtl="0" eaLnBrk="1" latinLnBrk="0" hangingPunct="1">
              <a:spcBef>
                <a:spcPct val="20000"/>
              </a:spcBef>
              <a:buFont typeface="Arial"/>
              <a:buNone/>
              <a:defRPr sz="2400" b="0" i="0" kern="1200">
                <a:solidFill>
                  <a:srgbClr val="E8D3A2"/>
                </a:solidFill>
                <a:latin typeface="Encode Sans Normal Black"/>
                <a:ea typeface="+mn-ea"/>
                <a:cs typeface="Encode Sans Normal Black"/>
              </a:defRPr>
            </a:lvl3pPr>
            <a:lvl4pPr marL="1371600" indent="0" algn="l" defTabSz="457200" rtl="0" eaLnBrk="1" latinLnBrk="0" hangingPunct="1">
              <a:spcBef>
                <a:spcPct val="20000"/>
              </a:spcBef>
              <a:buFont typeface="Arial"/>
              <a:buNone/>
              <a:defRPr sz="2000" b="0" i="0" kern="1200">
                <a:solidFill>
                  <a:srgbClr val="E8D3A2"/>
                </a:solidFill>
                <a:latin typeface="Encode Sans Normal Black"/>
                <a:ea typeface="+mn-ea"/>
                <a:cs typeface="Encode Sans Normal Black"/>
              </a:defRPr>
            </a:lvl4pPr>
            <a:lvl5pPr marL="1828800" indent="0" algn="l" defTabSz="457200" rtl="0" eaLnBrk="1" latinLnBrk="0" hangingPunct="1">
              <a:spcBef>
                <a:spcPct val="20000"/>
              </a:spcBef>
              <a:buFont typeface="Arial"/>
              <a:buNone/>
              <a:defRPr sz="2000" b="0" i="0" kern="1200">
                <a:solidFill>
                  <a:srgbClr val="E8D3A2"/>
                </a:solidFill>
                <a:latin typeface="Encode Sans Normal Black"/>
                <a:ea typeface="+mn-ea"/>
                <a:cs typeface="Encode Sans Normal Blac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90000"/>
              </a:lnSpc>
              <a:spcBef>
                <a:spcPct val="20000"/>
              </a:spcBef>
              <a:spcAft>
                <a:spcPts val="0"/>
              </a:spcAft>
              <a:buClrTx/>
              <a:buSzTx/>
              <a:buFont typeface="Arial"/>
              <a:buNone/>
              <a:tabLst/>
              <a:defRPr/>
            </a:pPr>
            <a:r>
              <a:rPr kumimoji="0" lang="en-US" sz="4000" b="1" i="0" u="none" strike="noStrike" kern="1200" cap="none" spc="0" normalizeH="0" baseline="0" noProof="0" dirty="0" smtClean="0">
                <a:ln>
                  <a:noFill/>
                </a:ln>
                <a:solidFill>
                  <a:srgbClr val="33006F"/>
                </a:solidFill>
                <a:effectLst/>
                <a:uLnTx/>
                <a:uFillTx/>
                <a:latin typeface="Encode Sans Normal Black"/>
                <a:ea typeface="+mn-ea"/>
              </a:rPr>
              <a:t>At a Glance: </a:t>
            </a:r>
            <a:r>
              <a:rPr kumimoji="0" lang="en-US" sz="4000" b="0" i="0" u="none" strike="noStrike" kern="1200" cap="none" spc="0" normalizeH="0" baseline="0" noProof="0" dirty="0" smtClean="0">
                <a:ln>
                  <a:noFill/>
                </a:ln>
                <a:solidFill>
                  <a:srgbClr val="33006F"/>
                </a:solidFill>
                <a:effectLst/>
                <a:uLnTx/>
                <a:uFillTx/>
                <a:latin typeface="Encode Sans Normal Black"/>
                <a:ea typeface="+mn-ea"/>
              </a:rPr>
              <a:t>UW Electrical Engineering…</a:t>
            </a:r>
          </a:p>
          <a:p>
            <a:pPr marL="0" marR="0" lvl="0" indent="0" algn="l" defTabSz="457200" rtl="0" eaLnBrk="1" fontAlgn="auto" latinLnBrk="0" hangingPunct="1">
              <a:lnSpc>
                <a:spcPct val="90000"/>
              </a:lnSpc>
              <a:spcBef>
                <a:spcPct val="20000"/>
              </a:spcBef>
              <a:spcAft>
                <a:spcPts val="0"/>
              </a:spcAft>
              <a:buClrTx/>
              <a:buSzTx/>
              <a:buFont typeface="Arial"/>
              <a:buNone/>
              <a:tabLst/>
              <a:defRPr/>
            </a:pPr>
            <a:endParaRPr kumimoji="0" lang="en-US" sz="4000" b="1" i="0" u="none" strike="noStrike" kern="1200" cap="none" spc="0" normalizeH="0" baseline="0" noProof="0" dirty="0">
              <a:ln>
                <a:noFill/>
              </a:ln>
              <a:solidFill>
                <a:srgbClr val="33006F"/>
              </a:solidFill>
              <a:effectLst/>
              <a:uLnTx/>
              <a:uFillTx/>
              <a:latin typeface="Encode Sans Normal Black"/>
              <a:ea typeface="+mn-ea"/>
            </a:endParaRPr>
          </a:p>
        </p:txBody>
      </p:sp>
      <p:pic>
        <p:nvPicPr>
          <p:cNvPr id="6" name="Picture 5"/>
          <p:cNvPicPr>
            <a:picLocks noChangeAspect="1"/>
          </p:cNvPicPr>
          <p:nvPr/>
        </p:nvPicPr>
        <p:blipFill>
          <a:blip r:embed="rId2"/>
          <a:stretch>
            <a:fillRect/>
          </a:stretch>
        </p:blipFill>
        <p:spPr>
          <a:xfrm>
            <a:off x="7288924" y="4234355"/>
            <a:ext cx="4361930" cy="2366141"/>
          </a:xfrm>
          <a:prstGeom prst="rect">
            <a:avLst/>
          </a:prstGeom>
        </p:spPr>
      </p:pic>
    </p:spTree>
    <p:extLst>
      <p:ext uri="{BB962C8B-B14F-4D97-AF65-F5344CB8AC3E}">
        <p14:creationId xmlns:p14="http://schemas.microsoft.com/office/powerpoint/2010/main" val="163629478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theme/theme1.xml><?xml version="1.0" encoding="utf-8"?>
<a:theme xmlns:a="http://schemas.openxmlformats.org/drawingml/2006/main" name="Custom Design">
  <a:themeElements>
    <a:clrScheme name="Custom 1">
      <a:dk1>
        <a:srgbClr val="4B2F84"/>
      </a:dk1>
      <a:lt1>
        <a:srgbClr val="E8D3A2"/>
      </a:lt1>
      <a:dk2>
        <a:srgbClr val="4B2F84"/>
      </a:dk2>
      <a:lt2>
        <a:srgbClr val="FFFFFF"/>
      </a:lt2>
      <a:accent1>
        <a:srgbClr val="4B2F84"/>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ustom Design">
  <a:themeElements>
    <a:clrScheme name="Custom 1">
      <a:dk1>
        <a:srgbClr val="4B2F84"/>
      </a:dk1>
      <a:lt1>
        <a:srgbClr val="E8D3A2"/>
      </a:lt1>
      <a:dk2>
        <a:srgbClr val="4B2F84"/>
      </a:dk2>
      <a:lt2>
        <a:srgbClr val="FFFFFF"/>
      </a:lt2>
      <a:accent1>
        <a:srgbClr val="4B2F84"/>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Custom Design">
  <a:themeElements>
    <a:clrScheme name="Custom 1">
      <a:dk1>
        <a:srgbClr val="4B2F84"/>
      </a:dk1>
      <a:lt1>
        <a:srgbClr val="E8D3A2"/>
      </a:lt1>
      <a:dk2>
        <a:srgbClr val="4B2F84"/>
      </a:dk2>
      <a:lt2>
        <a:srgbClr val="FFFFFF"/>
      </a:lt2>
      <a:accent1>
        <a:srgbClr val="4B2F84"/>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2847</TotalTime>
  <Words>1364</Words>
  <Application>Microsoft Office PowerPoint</Application>
  <PresentationFormat>Widescreen</PresentationFormat>
  <Paragraphs>194</Paragraphs>
  <Slides>23</Slides>
  <Notes>0</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23</vt:i4>
      </vt:variant>
    </vt:vector>
  </HeadingPairs>
  <TitlesOfParts>
    <vt:vector size="32" baseType="lpstr">
      <vt:lpstr>Arial</vt:lpstr>
      <vt:lpstr>Calibri</vt:lpstr>
      <vt:lpstr>Encode Sans Normal Black</vt:lpstr>
      <vt:lpstr>Open Sans</vt:lpstr>
      <vt:lpstr>Open Sans Light</vt:lpstr>
      <vt:lpstr>Uni Sans</vt:lpstr>
      <vt:lpstr>Custom Design</vt:lpstr>
      <vt:lpstr>1_Custom Design</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Alanya Cannon</dc:creator>
  <cp:lastModifiedBy>Brenda Larson</cp:lastModifiedBy>
  <cp:revision>165</cp:revision>
  <cp:lastPrinted>2017-06-02T21:50:04Z</cp:lastPrinted>
  <dcterms:created xsi:type="dcterms:W3CDTF">2014-10-14T00:51:43Z</dcterms:created>
  <dcterms:modified xsi:type="dcterms:W3CDTF">2019-08-08T00:01:48Z</dcterms:modified>
</cp:coreProperties>
</file>